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6"/>
  </p:notesMasterIdLst>
  <p:handoutMasterIdLst>
    <p:handoutMasterId r:id="rId17"/>
  </p:handoutMasterIdLst>
  <p:sldIdLst>
    <p:sldId id="256" r:id="rId2"/>
    <p:sldId id="323" r:id="rId3"/>
    <p:sldId id="324" r:id="rId4"/>
    <p:sldId id="308" r:id="rId5"/>
    <p:sldId id="309" r:id="rId6"/>
    <p:sldId id="315" r:id="rId7"/>
    <p:sldId id="313" r:id="rId8"/>
    <p:sldId id="319" r:id="rId9"/>
    <p:sldId id="325" r:id="rId10"/>
    <p:sldId id="326" r:id="rId11"/>
    <p:sldId id="327" r:id="rId12"/>
    <p:sldId id="328" r:id="rId13"/>
    <p:sldId id="329" r:id="rId14"/>
    <p:sldId id="322" r:id="rId15"/>
  </p:sldIdLst>
  <p:sldSz cx="9144000" cy="6858000" type="screen4x3"/>
  <p:notesSz cx="6797675" cy="987266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3300"/>
    <a:srgbClr val="FF0000"/>
    <a:srgbClr val="000000"/>
    <a:srgbClr val="887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5842" autoAdjust="0"/>
  </p:normalViewPr>
  <p:slideViewPr>
    <p:cSldViewPr>
      <p:cViewPr>
        <p:scale>
          <a:sx n="70" d="100"/>
          <a:sy n="70" d="100"/>
        </p:scale>
        <p:origin x="-4734" y="-1674"/>
      </p:cViewPr>
      <p:guideLst>
        <p:guide orient="horz" pos="2160"/>
        <p:guide pos="2880"/>
      </p:guideLst>
    </p:cSldViewPr>
  </p:slideViewPr>
  <p:outlineViewPr>
    <p:cViewPr>
      <p:scale>
        <a:sx n="33" d="100"/>
        <a:sy n="33" d="100"/>
      </p:scale>
      <p:origin x="36" y="2658"/>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2" d="100"/>
          <a:sy n="82" d="100"/>
        </p:scale>
        <p:origin x="-3918" y="-10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410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49688" y="0"/>
            <a:ext cx="2946400" cy="494108"/>
          </a:xfrm>
          <a:prstGeom prst="rect">
            <a:avLst/>
          </a:prstGeom>
        </p:spPr>
        <p:txBody>
          <a:bodyPr vert="horz" lIns="91440" tIns="45720" rIns="91440" bIns="45720" rtlCol="0"/>
          <a:lstStyle>
            <a:lvl1pPr algn="r">
              <a:defRPr sz="1200"/>
            </a:lvl1pPr>
          </a:lstStyle>
          <a:p>
            <a:fld id="{E6B99C36-010E-43C0-AC61-BD22D7E78BF5}" type="datetimeFigureOut">
              <a:rPr lang="en-GB" smtClean="0"/>
              <a:t>21/09/2018</a:t>
            </a:fld>
            <a:endParaRPr lang="en-GB"/>
          </a:p>
        </p:txBody>
      </p:sp>
      <p:sp>
        <p:nvSpPr>
          <p:cNvPr id="4" name="Fußzeilenplatzhalter 3"/>
          <p:cNvSpPr>
            <a:spLocks noGrp="1"/>
          </p:cNvSpPr>
          <p:nvPr>
            <p:ph type="ftr" sz="quarter" idx="2"/>
          </p:nvPr>
        </p:nvSpPr>
        <p:spPr>
          <a:xfrm>
            <a:off x="0" y="9376977"/>
            <a:ext cx="2946400" cy="494108"/>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49688" y="9376977"/>
            <a:ext cx="2946400" cy="494108"/>
          </a:xfrm>
          <a:prstGeom prst="rect">
            <a:avLst/>
          </a:prstGeom>
        </p:spPr>
        <p:txBody>
          <a:bodyPr vert="horz" lIns="91440" tIns="45720" rIns="91440" bIns="45720" rtlCol="0" anchor="b"/>
          <a:lstStyle>
            <a:lvl1pPr algn="r">
              <a:defRPr sz="1200"/>
            </a:lvl1pPr>
          </a:lstStyle>
          <a:p>
            <a:fld id="{831F802D-D840-4487-A76F-C4C47DC7CA81}" type="slidenum">
              <a:rPr lang="en-GB" smtClean="0"/>
              <a:t>‹#›</a:t>
            </a:fld>
            <a:endParaRPr lang="en-GB"/>
          </a:p>
        </p:txBody>
      </p:sp>
    </p:spTree>
    <p:extLst>
      <p:ext uri="{BB962C8B-B14F-4D97-AF65-F5344CB8AC3E}">
        <p14:creationId xmlns:p14="http://schemas.microsoft.com/office/powerpoint/2010/main" val="1291352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08"/>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49688" y="0"/>
            <a:ext cx="2946400" cy="494108"/>
          </a:xfrm>
          <a:prstGeom prst="rect">
            <a:avLst/>
          </a:prstGeom>
        </p:spPr>
        <p:txBody>
          <a:bodyPr vert="horz" lIns="91440" tIns="45720" rIns="91440" bIns="45720" rtlCol="0"/>
          <a:lstStyle>
            <a:lvl1pPr algn="r">
              <a:defRPr sz="1200" smtClean="0">
                <a:cs typeface="+mn-cs"/>
              </a:defRPr>
            </a:lvl1pPr>
          </a:lstStyle>
          <a:p>
            <a:pPr>
              <a:defRPr/>
            </a:pPr>
            <a:fld id="{F02FE46F-56A2-4800-A67C-41A0C7F5DE30}" type="datetimeFigureOut">
              <a:rPr lang="en-GB"/>
              <a:pPr>
                <a:defRPr/>
              </a:pPr>
              <a:t>21/09/2018</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690069"/>
            <a:ext cx="5438775" cy="4442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6977"/>
            <a:ext cx="2946400" cy="494108"/>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49688" y="9376977"/>
            <a:ext cx="2946400" cy="494108"/>
          </a:xfrm>
          <a:prstGeom prst="rect">
            <a:avLst/>
          </a:prstGeom>
        </p:spPr>
        <p:txBody>
          <a:bodyPr vert="horz" lIns="91440" tIns="45720" rIns="91440" bIns="45720" rtlCol="0" anchor="b"/>
          <a:lstStyle>
            <a:lvl1pPr algn="r">
              <a:defRPr sz="1200" smtClean="0">
                <a:cs typeface="+mn-cs"/>
              </a:defRPr>
            </a:lvl1pPr>
          </a:lstStyle>
          <a:p>
            <a:pPr>
              <a:defRPr/>
            </a:pPr>
            <a:fld id="{69A9CBC8-6525-4D25-9862-4BCB70565ABA}" type="slidenum">
              <a:rPr lang="en-GB"/>
              <a:pPr>
                <a:defRPr/>
              </a:pPr>
              <a:t>‹#›</a:t>
            </a:fld>
            <a:endParaRPr lang="en-GB"/>
          </a:p>
        </p:txBody>
      </p:sp>
    </p:spTree>
    <p:extLst>
      <p:ext uri="{BB962C8B-B14F-4D97-AF65-F5344CB8AC3E}">
        <p14:creationId xmlns:p14="http://schemas.microsoft.com/office/powerpoint/2010/main" val="30501274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4</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14</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5</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6</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7</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8</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11</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pPr>
              <a:defRPr/>
            </a:pPr>
            <a:fld id="{69A9CBC8-6525-4D25-9862-4BCB70565ABA}"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val="2828119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95400" y="2741613"/>
            <a:ext cx="7618413" cy="457200"/>
          </a:xfrm>
        </p:spPr>
        <p:txBody>
          <a:bodyPr/>
          <a:lstStyle>
            <a:lvl1pPr>
              <a:defRPr sz="2400">
                <a:solidFill>
                  <a:srgbClr val="887F6E"/>
                </a:solidFill>
              </a:defRPr>
            </a:lvl1pPr>
          </a:lstStyle>
          <a:p>
            <a:pPr lvl="0"/>
            <a:r>
              <a:rPr lang="en-GB" noProof="0" smtClean="0"/>
              <a:t>Click to edit Master title style</a:t>
            </a:r>
          </a:p>
        </p:txBody>
      </p:sp>
      <p:sp>
        <p:nvSpPr>
          <p:cNvPr id="6147" name="Rectangle 3"/>
          <p:cNvSpPr>
            <a:spLocks noGrp="1" noChangeArrowheads="1"/>
          </p:cNvSpPr>
          <p:nvPr>
            <p:ph type="subTitle" idx="1"/>
          </p:nvPr>
        </p:nvSpPr>
        <p:spPr>
          <a:xfrm>
            <a:off x="1295400" y="3295650"/>
            <a:ext cx="7618413" cy="457200"/>
          </a:xfrm>
        </p:spPr>
        <p:txBody>
          <a:bodyPr/>
          <a:lstStyle>
            <a:lvl1pPr marL="0" indent="0" algn="r">
              <a:buFontTx/>
              <a:buNone/>
              <a:defRPr sz="1800"/>
            </a:lvl1pPr>
          </a:lstStyle>
          <a:p>
            <a:pPr lvl="0"/>
            <a:r>
              <a:rPr lang="en-GB" noProof="0" smtClean="0"/>
              <a:t>Click to edit Master subtitle style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9D9030D1-9A54-442E-8EA1-8508DE09B6E8}"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455613" y="6354763"/>
            <a:ext cx="5334000" cy="363537"/>
          </a:xfrm>
        </p:spPr>
        <p:txBody>
          <a:bodyPr/>
          <a:lstStyle>
            <a:lvl1pPr>
              <a:defRPr/>
            </a:lvl1pPr>
          </a:lstStyle>
          <a:p>
            <a:pPr>
              <a:defRPr/>
            </a:pPr>
            <a:endParaRPr lang="en-GB"/>
          </a:p>
        </p:txBody>
      </p:sp>
      <p:sp>
        <p:nvSpPr>
          <p:cNvPr id="3" name="Espace réservé du numéro de diapositive 2"/>
          <p:cNvSpPr>
            <a:spLocks noGrp="1"/>
          </p:cNvSpPr>
          <p:nvPr>
            <p:ph type="sldNum" sz="quarter" idx="11"/>
          </p:nvPr>
        </p:nvSpPr>
        <p:spPr>
          <a:xfrm>
            <a:off x="7920038" y="6354763"/>
            <a:ext cx="763587" cy="363537"/>
          </a:xfrm>
        </p:spPr>
        <p:txBody>
          <a:bodyPr/>
          <a:lstStyle>
            <a:lvl1pPr>
              <a:defRPr/>
            </a:lvl1pPr>
          </a:lstStyle>
          <a:p>
            <a:pPr>
              <a:defRPr/>
            </a:pPr>
            <a:fld id="{48CC642E-23FC-4CFD-8381-25622B9060DF}" type="slidenum">
              <a:rPr lang="en-GB"/>
              <a:pPr>
                <a:defRPr/>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2813"/>
            <a:ext cx="8226425" cy="6873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752600"/>
            <a:ext cx="8226425" cy="4408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455613" y="6354763"/>
            <a:ext cx="5334000" cy="36353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900">
                <a:solidFill>
                  <a:srgbClr val="887F6E"/>
                </a:solidFill>
                <a:cs typeface="+mn-cs"/>
              </a:defRPr>
            </a:lvl1pPr>
          </a:lstStyle>
          <a:p>
            <a:pPr>
              <a:defRPr/>
            </a:pPr>
            <a:endParaRPr lang="en-GB"/>
          </a:p>
        </p:txBody>
      </p:sp>
      <p:sp>
        <p:nvSpPr>
          <p:cNvPr id="1030" name="Rectangle 6"/>
          <p:cNvSpPr>
            <a:spLocks noGrp="1" noChangeArrowheads="1"/>
          </p:cNvSpPr>
          <p:nvPr>
            <p:ph type="sldNum" sz="quarter" idx="4"/>
          </p:nvPr>
        </p:nvSpPr>
        <p:spPr bwMode="auto">
          <a:xfrm>
            <a:off x="7920038" y="6354763"/>
            <a:ext cx="763587" cy="36353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900">
                <a:solidFill>
                  <a:srgbClr val="887F6E"/>
                </a:solidFill>
                <a:cs typeface="+mn-cs"/>
              </a:defRPr>
            </a:lvl1pPr>
          </a:lstStyle>
          <a:p>
            <a:pPr>
              <a:defRPr/>
            </a:pPr>
            <a:fld id="{3236B2A9-A7B5-41B6-8695-C7FEAEFF0AD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timing>
    <p:tnLst>
      <p:par>
        <p:cTn id="1" dur="indefinite" restart="never" nodeType="tmRoot"/>
      </p:par>
    </p:tnLst>
  </p:timing>
  <p:hf hdr="0"/>
  <p:txStyles>
    <p:titleStyle>
      <a:lvl1pPr algn="r" rtl="0" eaLnBrk="0" fontAlgn="base" hangingPunct="0">
        <a:spcBef>
          <a:spcPct val="0"/>
        </a:spcBef>
        <a:spcAft>
          <a:spcPct val="0"/>
        </a:spcAft>
        <a:defRPr sz="2200" b="1">
          <a:solidFill>
            <a:schemeClr val="bg1"/>
          </a:solidFill>
          <a:latin typeface="+mj-lt"/>
          <a:ea typeface="+mj-ea"/>
          <a:cs typeface="+mj-cs"/>
        </a:defRPr>
      </a:lvl1pPr>
      <a:lvl2pPr algn="r" rtl="0" eaLnBrk="0" fontAlgn="base" hangingPunct="0">
        <a:spcBef>
          <a:spcPct val="0"/>
        </a:spcBef>
        <a:spcAft>
          <a:spcPct val="0"/>
        </a:spcAft>
        <a:defRPr sz="2200" b="1">
          <a:solidFill>
            <a:schemeClr val="bg1"/>
          </a:solidFill>
          <a:latin typeface="Arial" charset="0"/>
        </a:defRPr>
      </a:lvl2pPr>
      <a:lvl3pPr algn="r" rtl="0" eaLnBrk="0" fontAlgn="base" hangingPunct="0">
        <a:spcBef>
          <a:spcPct val="0"/>
        </a:spcBef>
        <a:spcAft>
          <a:spcPct val="0"/>
        </a:spcAft>
        <a:defRPr sz="2200" b="1">
          <a:solidFill>
            <a:schemeClr val="bg1"/>
          </a:solidFill>
          <a:latin typeface="Arial" charset="0"/>
        </a:defRPr>
      </a:lvl3pPr>
      <a:lvl4pPr algn="r" rtl="0" eaLnBrk="0" fontAlgn="base" hangingPunct="0">
        <a:spcBef>
          <a:spcPct val="0"/>
        </a:spcBef>
        <a:spcAft>
          <a:spcPct val="0"/>
        </a:spcAft>
        <a:defRPr sz="2200" b="1">
          <a:solidFill>
            <a:schemeClr val="bg1"/>
          </a:solidFill>
          <a:latin typeface="Arial" charset="0"/>
        </a:defRPr>
      </a:lvl4pPr>
      <a:lvl5pPr algn="r" rtl="0" eaLnBrk="0" fontAlgn="base" hangingPunct="0">
        <a:spcBef>
          <a:spcPct val="0"/>
        </a:spcBef>
        <a:spcAft>
          <a:spcPct val="0"/>
        </a:spcAft>
        <a:defRPr sz="2200" b="1">
          <a:solidFill>
            <a:schemeClr val="bg1"/>
          </a:solidFill>
          <a:latin typeface="Arial" charset="0"/>
        </a:defRPr>
      </a:lvl5pPr>
      <a:lvl6pPr marL="457200" algn="r" rtl="0" fontAlgn="base">
        <a:spcBef>
          <a:spcPct val="0"/>
        </a:spcBef>
        <a:spcAft>
          <a:spcPct val="0"/>
        </a:spcAft>
        <a:defRPr sz="2200" b="1">
          <a:solidFill>
            <a:schemeClr val="bg1"/>
          </a:solidFill>
          <a:latin typeface="Arial" charset="0"/>
        </a:defRPr>
      </a:lvl6pPr>
      <a:lvl7pPr marL="914400" algn="r" rtl="0" fontAlgn="base">
        <a:spcBef>
          <a:spcPct val="0"/>
        </a:spcBef>
        <a:spcAft>
          <a:spcPct val="0"/>
        </a:spcAft>
        <a:defRPr sz="2200" b="1">
          <a:solidFill>
            <a:schemeClr val="bg1"/>
          </a:solidFill>
          <a:latin typeface="Arial" charset="0"/>
        </a:defRPr>
      </a:lvl7pPr>
      <a:lvl8pPr marL="1371600" algn="r" rtl="0" fontAlgn="base">
        <a:spcBef>
          <a:spcPct val="0"/>
        </a:spcBef>
        <a:spcAft>
          <a:spcPct val="0"/>
        </a:spcAft>
        <a:defRPr sz="2200" b="1">
          <a:solidFill>
            <a:schemeClr val="bg1"/>
          </a:solidFill>
          <a:latin typeface="Arial" charset="0"/>
        </a:defRPr>
      </a:lvl8pPr>
      <a:lvl9pPr marL="1828800" algn="r" rtl="0" fontAlgn="base">
        <a:spcBef>
          <a:spcPct val="0"/>
        </a:spcBef>
        <a:spcAft>
          <a:spcPct val="0"/>
        </a:spcAft>
        <a:defRPr sz="2200" b="1">
          <a:solidFill>
            <a:schemeClr val="bg1"/>
          </a:solidFill>
          <a:latin typeface="Arial" charset="0"/>
        </a:defRPr>
      </a:lvl9pPr>
    </p:titleStyle>
    <p:bodyStyle>
      <a:lvl1pPr marL="269875" indent="-269875" algn="l" rtl="0" eaLnBrk="0" fontAlgn="base" hangingPunct="0">
        <a:spcBef>
          <a:spcPct val="20000"/>
        </a:spcBef>
        <a:spcAft>
          <a:spcPct val="0"/>
        </a:spcAft>
        <a:buClr>
          <a:srgbClr val="887F6E"/>
        </a:buClr>
        <a:buChar char="•"/>
        <a:defRPr sz="2200">
          <a:solidFill>
            <a:schemeClr val="tx1"/>
          </a:solidFill>
          <a:latin typeface="+mn-lt"/>
          <a:ea typeface="+mn-ea"/>
          <a:cs typeface="+mn-cs"/>
        </a:defRPr>
      </a:lvl1pPr>
      <a:lvl2pPr marL="714375" indent="-265113" algn="l" rtl="0" eaLnBrk="0" fontAlgn="base" hangingPunct="0">
        <a:spcBef>
          <a:spcPct val="20000"/>
        </a:spcBef>
        <a:spcAft>
          <a:spcPct val="0"/>
        </a:spcAft>
        <a:buClr>
          <a:srgbClr val="887F6E"/>
        </a:buClr>
        <a:buChar char="•"/>
        <a:defRPr sz="2000">
          <a:solidFill>
            <a:schemeClr val="tx1"/>
          </a:solidFill>
          <a:latin typeface="+mn-lt"/>
        </a:defRPr>
      </a:lvl2pPr>
      <a:lvl3pPr marL="1160463" indent="-266700" algn="l" rtl="0" eaLnBrk="0" fontAlgn="base" hangingPunct="0">
        <a:spcBef>
          <a:spcPct val="20000"/>
        </a:spcBef>
        <a:spcAft>
          <a:spcPct val="0"/>
        </a:spcAft>
        <a:buClr>
          <a:srgbClr val="887F6E"/>
        </a:buClr>
        <a:buChar char="•"/>
        <a:defRPr>
          <a:solidFill>
            <a:schemeClr val="tx1"/>
          </a:solidFill>
          <a:latin typeface="+mn-lt"/>
        </a:defRPr>
      </a:lvl3pPr>
      <a:lvl4pPr marL="1617663" indent="-277813" algn="l" rtl="0" eaLnBrk="0" fontAlgn="base" hangingPunct="0">
        <a:spcBef>
          <a:spcPct val="20000"/>
        </a:spcBef>
        <a:spcAft>
          <a:spcPct val="0"/>
        </a:spcAft>
        <a:buClr>
          <a:srgbClr val="887F6E"/>
        </a:buClr>
        <a:buChar char="•"/>
        <a:defRPr>
          <a:solidFill>
            <a:schemeClr val="tx1"/>
          </a:solidFill>
          <a:latin typeface="+mn-lt"/>
        </a:defRPr>
      </a:lvl4pPr>
      <a:lvl5pPr marL="2066925" indent="-269875" algn="l" rtl="0" eaLnBrk="0" fontAlgn="base" hangingPunct="0">
        <a:spcBef>
          <a:spcPct val="20000"/>
        </a:spcBef>
        <a:spcAft>
          <a:spcPct val="0"/>
        </a:spcAft>
        <a:buClr>
          <a:srgbClr val="887F6E"/>
        </a:buClr>
        <a:buChar char="•"/>
        <a:defRPr>
          <a:solidFill>
            <a:schemeClr val="tx1"/>
          </a:solidFill>
          <a:latin typeface="+mn-lt"/>
        </a:defRPr>
      </a:lvl5pPr>
      <a:lvl6pPr marL="2524125" indent="-269875" algn="l" rtl="0" fontAlgn="base">
        <a:spcBef>
          <a:spcPct val="20000"/>
        </a:spcBef>
        <a:spcAft>
          <a:spcPct val="0"/>
        </a:spcAft>
        <a:buClr>
          <a:srgbClr val="887F6E"/>
        </a:buClr>
        <a:buChar char="•"/>
        <a:defRPr>
          <a:solidFill>
            <a:schemeClr val="tx1"/>
          </a:solidFill>
          <a:latin typeface="+mn-lt"/>
        </a:defRPr>
      </a:lvl6pPr>
      <a:lvl7pPr marL="2981325" indent="-269875" algn="l" rtl="0" fontAlgn="base">
        <a:spcBef>
          <a:spcPct val="20000"/>
        </a:spcBef>
        <a:spcAft>
          <a:spcPct val="0"/>
        </a:spcAft>
        <a:buClr>
          <a:srgbClr val="887F6E"/>
        </a:buClr>
        <a:buChar char="•"/>
        <a:defRPr>
          <a:solidFill>
            <a:schemeClr val="tx1"/>
          </a:solidFill>
          <a:latin typeface="+mn-lt"/>
        </a:defRPr>
      </a:lvl7pPr>
      <a:lvl8pPr marL="3438525" indent="-269875" algn="l" rtl="0" fontAlgn="base">
        <a:spcBef>
          <a:spcPct val="20000"/>
        </a:spcBef>
        <a:spcAft>
          <a:spcPct val="0"/>
        </a:spcAft>
        <a:buClr>
          <a:srgbClr val="887F6E"/>
        </a:buClr>
        <a:buChar char="•"/>
        <a:defRPr>
          <a:solidFill>
            <a:schemeClr val="tx1"/>
          </a:solidFill>
          <a:latin typeface="+mn-lt"/>
        </a:defRPr>
      </a:lvl8pPr>
      <a:lvl9pPr marL="3895725" indent="-269875" algn="l" rtl="0" fontAlgn="base">
        <a:spcBef>
          <a:spcPct val="20000"/>
        </a:spcBef>
        <a:spcAft>
          <a:spcPct val="0"/>
        </a:spcAft>
        <a:buClr>
          <a:srgbClr val="887F6E"/>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ept.org/ec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ept.org/ecc/groups/ecc/wg-fm/client/meeting-documen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4"/>
          <p:cNvSpPr txBox="1">
            <a:spLocks/>
          </p:cNvSpPr>
          <p:nvPr/>
        </p:nvSpPr>
        <p:spPr>
          <a:xfrm>
            <a:off x="7920038" y="6354763"/>
            <a:ext cx="763587" cy="363537"/>
          </a:xfrm>
          <a:prstGeom prst="rect">
            <a:avLst/>
          </a:prstGeom>
        </p:spPr>
        <p:txBody>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defRPr/>
            </a:pPr>
            <a:fld id="{9D9030D1-9A54-442E-8EA1-8508DE09B6E8}" type="slidenum">
              <a:rPr lang="en-GB" sz="1000" smtClean="0"/>
              <a:pPr algn="r">
                <a:defRPr/>
              </a:pPr>
              <a:t>1</a:t>
            </a:fld>
            <a:endParaRPr lang="en-GB" sz="1000" dirty="0"/>
          </a:p>
        </p:txBody>
      </p:sp>
      <p:sp>
        <p:nvSpPr>
          <p:cNvPr id="2" name="Textfeld 1"/>
          <p:cNvSpPr txBox="1"/>
          <p:nvPr/>
        </p:nvSpPr>
        <p:spPr>
          <a:xfrm>
            <a:off x="2977527" y="2522620"/>
            <a:ext cx="5710385" cy="954107"/>
          </a:xfrm>
          <a:prstGeom prst="rect">
            <a:avLst/>
          </a:prstGeom>
          <a:noFill/>
        </p:spPr>
        <p:txBody>
          <a:bodyPr wrap="square" rtlCol="0">
            <a:spAutoFit/>
          </a:bodyPr>
          <a:lstStyle/>
          <a:p>
            <a:pPr algn="r"/>
            <a:r>
              <a:rPr lang="en-GB" sz="2800" b="1" dirty="0" smtClean="0"/>
              <a:t>EU-US-JP ITS Steering Group Annual Meeting 2018</a:t>
            </a:r>
            <a:endParaRPr lang="en-GB" sz="2800" b="1" dirty="0"/>
          </a:p>
        </p:txBody>
      </p:sp>
      <p:sp>
        <p:nvSpPr>
          <p:cNvPr id="8" name="Rectangle 2"/>
          <p:cNvSpPr txBox="1">
            <a:spLocks noChangeArrowheads="1"/>
          </p:cNvSpPr>
          <p:nvPr/>
        </p:nvSpPr>
        <p:spPr bwMode="auto">
          <a:xfrm>
            <a:off x="2754852" y="4293096"/>
            <a:ext cx="5551784" cy="134834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1">
                <a:solidFill>
                  <a:srgbClr val="887F6E"/>
                </a:solidFill>
                <a:latin typeface="+mj-lt"/>
                <a:ea typeface="+mj-ea"/>
                <a:cs typeface="+mj-cs"/>
              </a:defRPr>
            </a:lvl1pPr>
            <a:lvl2pPr algn="r" rtl="0" eaLnBrk="0" fontAlgn="base" hangingPunct="0">
              <a:spcBef>
                <a:spcPct val="0"/>
              </a:spcBef>
              <a:spcAft>
                <a:spcPct val="0"/>
              </a:spcAft>
              <a:defRPr sz="2200" b="1">
                <a:solidFill>
                  <a:schemeClr val="bg1"/>
                </a:solidFill>
                <a:latin typeface="Arial" charset="0"/>
              </a:defRPr>
            </a:lvl2pPr>
            <a:lvl3pPr algn="r" rtl="0" eaLnBrk="0" fontAlgn="base" hangingPunct="0">
              <a:spcBef>
                <a:spcPct val="0"/>
              </a:spcBef>
              <a:spcAft>
                <a:spcPct val="0"/>
              </a:spcAft>
              <a:defRPr sz="2200" b="1">
                <a:solidFill>
                  <a:schemeClr val="bg1"/>
                </a:solidFill>
                <a:latin typeface="Arial" charset="0"/>
              </a:defRPr>
            </a:lvl3pPr>
            <a:lvl4pPr algn="r" rtl="0" eaLnBrk="0" fontAlgn="base" hangingPunct="0">
              <a:spcBef>
                <a:spcPct val="0"/>
              </a:spcBef>
              <a:spcAft>
                <a:spcPct val="0"/>
              </a:spcAft>
              <a:defRPr sz="2200" b="1">
                <a:solidFill>
                  <a:schemeClr val="bg1"/>
                </a:solidFill>
                <a:latin typeface="Arial" charset="0"/>
              </a:defRPr>
            </a:lvl4pPr>
            <a:lvl5pPr algn="r" rtl="0" eaLnBrk="0" fontAlgn="base" hangingPunct="0">
              <a:spcBef>
                <a:spcPct val="0"/>
              </a:spcBef>
              <a:spcAft>
                <a:spcPct val="0"/>
              </a:spcAft>
              <a:defRPr sz="2200" b="1">
                <a:solidFill>
                  <a:schemeClr val="bg1"/>
                </a:solidFill>
                <a:latin typeface="Arial" charset="0"/>
              </a:defRPr>
            </a:lvl5pPr>
            <a:lvl6pPr marL="457200" algn="r" rtl="0" fontAlgn="base">
              <a:spcBef>
                <a:spcPct val="0"/>
              </a:spcBef>
              <a:spcAft>
                <a:spcPct val="0"/>
              </a:spcAft>
              <a:defRPr sz="2200" b="1">
                <a:solidFill>
                  <a:schemeClr val="bg1"/>
                </a:solidFill>
                <a:latin typeface="Arial" charset="0"/>
              </a:defRPr>
            </a:lvl6pPr>
            <a:lvl7pPr marL="914400" algn="r" rtl="0" fontAlgn="base">
              <a:spcBef>
                <a:spcPct val="0"/>
              </a:spcBef>
              <a:spcAft>
                <a:spcPct val="0"/>
              </a:spcAft>
              <a:defRPr sz="2200" b="1">
                <a:solidFill>
                  <a:schemeClr val="bg1"/>
                </a:solidFill>
                <a:latin typeface="Arial" charset="0"/>
              </a:defRPr>
            </a:lvl7pPr>
            <a:lvl8pPr marL="1371600" algn="r" rtl="0" fontAlgn="base">
              <a:spcBef>
                <a:spcPct val="0"/>
              </a:spcBef>
              <a:spcAft>
                <a:spcPct val="0"/>
              </a:spcAft>
              <a:defRPr sz="2200" b="1">
                <a:solidFill>
                  <a:schemeClr val="bg1"/>
                </a:solidFill>
                <a:latin typeface="Arial" charset="0"/>
              </a:defRPr>
            </a:lvl8pPr>
            <a:lvl9pPr marL="1828800" algn="r" rtl="0" fontAlgn="base">
              <a:spcBef>
                <a:spcPct val="0"/>
              </a:spcBef>
              <a:spcAft>
                <a:spcPct val="0"/>
              </a:spcAft>
              <a:defRPr sz="2200" b="1">
                <a:solidFill>
                  <a:schemeClr val="bg1"/>
                </a:solidFill>
                <a:latin typeface="Arial" charset="0"/>
              </a:defRPr>
            </a:lvl9pPr>
          </a:lstStyle>
          <a:p>
            <a:pPr algn="l" eaLnBrk="1" hangingPunct="1"/>
            <a:r>
              <a:rPr lang="en-GB" sz="2000" kern="0" dirty="0" smtClean="0"/>
              <a:t>Thomas Weilacher</a:t>
            </a:r>
            <a:br>
              <a:rPr lang="en-GB" sz="2000" kern="0" dirty="0" smtClean="0"/>
            </a:br>
            <a:r>
              <a:rPr lang="en-GB" sz="2000" kern="0" dirty="0" smtClean="0"/>
              <a:t>Chairman ECC Working Group FM</a:t>
            </a:r>
          </a:p>
        </p:txBody>
      </p:sp>
      <p:sp>
        <p:nvSpPr>
          <p:cNvPr id="9" name="Textfeld 8"/>
          <p:cNvSpPr txBox="1"/>
          <p:nvPr/>
        </p:nvSpPr>
        <p:spPr>
          <a:xfrm>
            <a:off x="5076056" y="6001478"/>
            <a:ext cx="3780086" cy="369332"/>
          </a:xfrm>
          <a:prstGeom prst="rect">
            <a:avLst/>
          </a:prstGeom>
          <a:noFill/>
        </p:spPr>
        <p:txBody>
          <a:bodyPr wrap="square" rtlCol="0">
            <a:spAutoFit/>
          </a:bodyPr>
          <a:lstStyle/>
          <a:p>
            <a:pPr algn="ctr"/>
            <a:r>
              <a:rPr lang="en-GB" dirty="0" smtClean="0"/>
              <a:t>Copenhagen, 20 September 2018</a:t>
            </a:r>
            <a:endParaRPr lang="en-GB" dirty="0"/>
          </a:p>
        </p:txBody>
      </p:sp>
      <p:sp>
        <p:nvSpPr>
          <p:cNvPr id="3" name="TextBox 2"/>
          <p:cNvSpPr txBox="1"/>
          <p:nvPr/>
        </p:nvSpPr>
        <p:spPr>
          <a:xfrm>
            <a:off x="2754852" y="3573016"/>
            <a:ext cx="4880952" cy="523220"/>
          </a:xfrm>
          <a:prstGeom prst="rect">
            <a:avLst/>
          </a:prstGeom>
          <a:noFill/>
        </p:spPr>
        <p:txBody>
          <a:bodyPr wrap="none" rtlCol="0">
            <a:spAutoFit/>
          </a:bodyPr>
          <a:lstStyle/>
          <a:p>
            <a:r>
              <a:rPr lang="en-GB" sz="2800" b="1" dirty="0" smtClean="0"/>
              <a:t>CEPT/ECC Activities on ITS</a:t>
            </a:r>
            <a:endParaRPr lang="en-GB"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Conclusions of draft CEPT Report 71 on ITS</a:t>
            </a:r>
          </a:p>
        </p:txBody>
      </p:sp>
      <p:sp>
        <p:nvSpPr>
          <p:cNvPr id="7170" name="Content Placeholder 2"/>
          <p:cNvSpPr>
            <a:spLocks noGrp="1"/>
          </p:cNvSpPr>
          <p:nvPr>
            <p:ph idx="1"/>
          </p:nvPr>
        </p:nvSpPr>
        <p:spPr>
          <a:xfrm>
            <a:off x="0" y="1772816"/>
            <a:ext cx="8964488" cy="4968552"/>
          </a:xfrm>
        </p:spPr>
        <p:txBody>
          <a:bodyPr/>
          <a:lstStyle/>
          <a:p>
            <a:pPr marL="0" indent="0" eaLnBrk="1" hangingPunct="1">
              <a:buNone/>
            </a:pPr>
            <a:r>
              <a:rPr lang="en-GB" b="1" u="sng" dirty="0" smtClean="0">
                <a:solidFill>
                  <a:srgbClr val="002060"/>
                </a:solidFill>
              </a:rPr>
              <a:t>Major outcome (cont.):</a:t>
            </a:r>
          </a:p>
          <a:p>
            <a:pPr eaLnBrk="1" hangingPunct="1"/>
            <a:r>
              <a:rPr lang="en-US" dirty="0" smtClean="0">
                <a:solidFill>
                  <a:srgbClr val="002060"/>
                </a:solidFill>
              </a:rPr>
              <a:t>FS </a:t>
            </a:r>
            <a:r>
              <a:rPr lang="en-US" dirty="0">
                <a:solidFill>
                  <a:srgbClr val="002060"/>
                </a:solidFill>
              </a:rPr>
              <a:t>applications are widespread above 5925 MHz, and therefore Road ITS applications are not considered above 5925 MHz unless a proper study is </a:t>
            </a:r>
            <a:r>
              <a:rPr lang="en-US" dirty="0" smtClean="0">
                <a:solidFill>
                  <a:srgbClr val="002060"/>
                </a:solidFill>
              </a:rPr>
              <a:t>performed</a:t>
            </a:r>
            <a:r>
              <a:rPr lang="en-US" dirty="0">
                <a:solidFill>
                  <a:srgbClr val="002060"/>
                </a:solidFill>
              </a:rPr>
              <a:t>.</a:t>
            </a:r>
            <a:endParaRPr lang="en-US" dirty="0" smtClean="0">
              <a:solidFill>
                <a:srgbClr val="002060"/>
              </a:solidFill>
            </a:endParaRPr>
          </a:p>
          <a:p>
            <a:pPr eaLnBrk="1" hangingPunct="1"/>
            <a:r>
              <a:rPr lang="en-US" dirty="0" smtClean="0">
                <a:solidFill>
                  <a:srgbClr val="002060"/>
                </a:solidFill>
              </a:rPr>
              <a:t>The </a:t>
            </a:r>
            <a:r>
              <a:rPr lang="en-US" dirty="0">
                <a:solidFill>
                  <a:srgbClr val="002060"/>
                </a:solidFill>
              </a:rPr>
              <a:t>frequency regulation should ensure technology neutrality, enable early launch of ITS products, yet take special care to avoid one technology preempt all the spectrum or interfere other technologies until ETSI agrees on a proper sharing mechanism compatible with early launched </a:t>
            </a:r>
            <a:r>
              <a:rPr lang="en-US" dirty="0" smtClean="0">
                <a:solidFill>
                  <a:srgbClr val="002060"/>
                </a:solidFill>
              </a:rPr>
              <a:t>technologies</a:t>
            </a:r>
            <a:r>
              <a:rPr lang="en-US" dirty="0">
                <a:solidFill>
                  <a:srgbClr val="002060"/>
                </a:solidFill>
              </a:rPr>
              <a:t>.</a:t>
            </a:r>
            <a:endParaRPr lang="en-US" dirty="0" smtClean="0">
              <a:solidFill>
                <a:srgbClr val="002060"/>
              </a:solidFill>
            </a:endParaRPr>
          </a:p>
          <a:p>
            <a:pPr eaLnBrk="1" hangingPunct="1"/>
            <a:r>
              <a:rPr lang="en-US" dirty="0" smtClean="0">
                <a:solidFill>
                  <a:srgbClr val="002060"/>
                </a:solidFill>
              </a:rPr>
              <a:t>Defining </a:t>
            </a:r>
            <a:r>
              <a:rPr lang="en-US" dirty="0">
                <a:solidFill>
                  <a:srgbClr val="002060"/>
                </a:solidFill>
              </a:rPr>
              <a:t>priority between different ITS applications is not against the principle of technology </a:t>
            </a:r>
            <a:r>
              <a:rPr lang="en-US" dirty="0" smtClean="0">
                <a:solidFill>
                  <a:srgbClr val="002060"/>
                </a:solidFill>
              </a:rPr>
              <a:t>neutrality. </a:t>
            </a:r>
            <a:r>
              <a:rPr lang="en-US" dirty="0">
                <a:solidFill>
                  <a:srgbClr val="002060"/>
                </a:solidFill>
              </a:rPr>
              <a:t>Road ITS and Urban Rail ITS should remain </a:t>
            </a:r>
            <a:r>
              <a:rPr lang="en-GB" dirty="0" smtClean="0">
                <a:solidFill>
                  <a:srgbClr val="002060"/>
                </a:solidFill>
              </a:rPr>
              <a:t>confined to their respective prioritised frequency range</a:t>
            </a:r>
            <a:r>
              <a:rPr lang="en-US" dirty="0" smtClean="0">
                <a:solidFill>
                  <a:srgbClr val="002060"/>
                </a:solidFill>
              </a:rPr>
              <a:t> </a:t>
            </a:r>
            <a:r>
              <a:rPr lang="en-US" dirty="0">
                <a:solidFill>
                  <a:srgbClr val="002060"/>
                </a:solidFill>
              </a:rPr>
              <a:t>until they implement a proper sharing mechanism defined by </a:t>
            </a:r>
            <a:r>
              <a:rPr lang="en-US" dirty="0" smtClean="0">
                <a:solidFill>
                  <a:srgbClr val="002060"/>
                </a:solidFill>
              </a:rPr>
              <a:t>ETSI.</a:t>
            </a:r>
            <a:endParaRPr lang="en-GB" dirty="0">
              <a:solidFill>
                <a:srgbClr val="002060"/>
              </a:solidFill>
            </a:endParaRPr>
          </a:p>
          <a:p>
            <a:pPr eaLnBrk="1" hangingPunct="1"/>
            <a:endParaRPr lang="en-GB" dirty="0" smtClean="0">
              <a:solidFill>
                <a:srgbClr val="002060"/>
              </a:solidFill>
            </a:endParaRPr>
          </a:p>
          <a:p>
            <a:pPr eaLnBrk="1" hangingPunct="1"/>
            <a:endParaRPr lang="en-GB" dirty="0" smtClean="0">
              <a:solidFill>
                <a:srgbClr val="002060"/>
              </a:solidFill>
            </a:endParaRPr>
          </a:p>
          <a:p>
            <a:pPr marL="0" indent="0" eaLnBrk="1" hangingPunct="1">
              <a:buNone/>
            </a:pPr>
            <a:endParaRPr lang="en-GB" dirty="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10</a:t>
            </a:fld>
            <a:endParaRPr lang="en-GB" dirty="0"/>
          </a:p>
        </p:txBody>
      </p:sp>
    </p:spTree>
    <p:extLst>
      <p:ext uri="{BB962C8B-B14F-4D97-AF65-F5344CB8AC3E}">
        <p14:creationId xmlns:p14="http://schemas.microsoft.com/office/powerpoint/2010/main" val="3554672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Conclusions of draft CEPT Report 71 on ITS</a:t>
            </a:r>
          </a:p>
        </p:txBody>
      </p:sp>
      <p:sp>
        <p:nvSpPr>
          <p:cNvPr id="7170" name="Content Placeholder 2"/>
          <p:cNvSpPr>
            <a:spLocks noGrp="1"/>
          </p:cNvSpPr>
          <p:nvPr>
            <p:ph idx="1"/>
          </p:nvPr>
        </p:nvSpPr>
        <p:spPr>
          <a:xfrm>
            <a:off x="0" y="1772816"/>
            <a:ext cx="8964488" cy="4968552"/>
          </a:xfrm>
        </p:spPr>
        <p:txBody>
          <a:bodyPr/>
          <a:lstStyle/>
          <a:p>
            <a:pPr marL="0" indent="0" eaLnBrk="1" hangingPunct="1">
              <a:buNone/>
            </a:pPr>
            <a:r>
              <a:rPr lang="en-GB" b="1" u="sng" dirty="0" smtClean="0">
                <a:solidFill>
                  <a:srgbClr val="002060"/>
                </a:solidFill>
              </a:rPr>
              <a:t>Major outcome (cont.):</a:t>
            </a:r>
          </a:p>
          <a:p>
            <a:pPr eaLnBrk="1" hangingPunct="1"/>
            <a:r>
              <a:rPr lang="en-US" dirty="0" smtClean="0">
                <a:solidFill>
                  <a:srgbClr val="002060"/>
                </a:solidFill>
              </a:rPr>
              <a:t>The </a:t>
            </a:r>
            <a:r>
              <a:rPr lang="en-US" dirty="0">
                <a:solidFill>
                  <a:srgbClr val="002060"/>
                </a:solidFill>
              </a:rPr>
              <a:t>frequency band 5875-5925 MHz shall be designated to </a:t>
            </a:r>
            <a:r>
              <a:rPr lang="en-US" b="1" dirty="0">
                <a:solidFill>
                  <a:srgbClr val="002060"/>
                </a:solidFill>
              </a:rPr>
              <a:t>all</a:t>
            </a:r>
            <a:r>
              <a:rPr lang="en-US" dirty="0">
                <a:solidFill>
                  <a:srgbClr val="002060"/>
                </a:solidFill>
              </a:rPr>
              <a:t> safety-related ITS applications. In addition, the frequency band </a:t>
            </a:r>
            <a:r>
              <a:rPr lang="en-US" b="1" dirty="0">
                <a:solidFill>
                  <a:srgbClr val="002060"/>
                </a:solidFill>
              </a:rPr>
              <a:t>5925-5935 MHz</a:t>
            </a:r>
            <a:r>
              <a:rPr lang="en-US" dirty="0">
                <a:solidFill>
                  <a:srgbClr val="002060"/>
                </a:solidFill>
              </a:rPr>
              <a:t> shall be designated for safety-related </a:t>
            </a:r>
            <a:r>
              <a:rPr lang="en-US" b="1" dirty="0">
                <a:solidFill>
                  <a:srgbClr val="002060"/>
                </a:solidFill>
              </a:rPr>
              <a:t>Urban Rail</a:t>
            </a:r>
            <a:r>
              <a:rPr lang="en-US" dirty="0">
                <a:solidFill>
                  <a:srgbClr val="002060"/>
                </a:solidFill>
              </a:rPr>
              <a:t> ITS </a:t>
            </a:r>
            <a:r>
              <a:rPr lang="en-US" dirty="0" smtClean="0">
                <a:solidFill>
                  <a:srgbClr val="002060"/>
                </a:solidFill>
              </a:rPr>
              <a:t>applications.</a:t>
            </a:r>
          </a:p>
          <a:p>
            <a:pPr eaLnBrk="1" hangingPunct="1"/>
            <a:r>
              <a:rPr lang="en-US" dirty="0">
                <a:solidFill>
                  <a:srgbClr val="002060"/>
                </a:solidFill>
              </a:rPr>
              <a:t>The regulatory framework shall define priority to Road ITS applications in the frequency range 5875-5915 MHz and to </a:t>
            </a:r>
            <a:r>
              <a:rPr lang="en-US" b="1" dirty="0">
                <a:solidFill>
                  <a:srgbClr val="002060"/>
                </a:solidFill>
              </a:rPr>
              <a:t>Urban Rail ITS applications in 5915-5935 MHz</a:t>
            </a:r>
            <a:r>
              <a:rPr lang="en-US" dirty="0">
                <a:solidFill>
                  <a:srgbClr val="002060"/>
                </a:solidFill>
              </a:rPr>
              <a:t>, so that no harmful interference shall be caused to the application having priority.</a:t>
            </a:r>
          </a:p>
          <a:p>
            <a:pPr eaLnBrk="1" hangingPunct="1"/>
            <a:endParaRPr lang="en-GB" dirty="0">
              <a:solidFill>
                <a:srgbClr val="002060"/>
              </a:solidFill>
            </a:endParaRPr>
          </a:p>
          <a:p>
            <a:pPr eaLnBrk="1" hangingPunct="1"/>
            <a:endParaRPr lang="en-GB" dirty="0" smtClean="0">
              <a:solidFill>
                <a:srgbClr val="002060"/>
              </a:solidFill>
            </a:endParaRPr>
          </a:p>
          <a:p>
            <a:pPr eaLnBrk="1" hangingPunct="1"/>
            <a:endParaRPr lang="en-GB" dirty="0" smtClean="0">
              <a:solidFill>
                <a:srgbClr val="002060"/>
              </a:solidFill>
            </a:endParaRPr>
          </a:p>
          <a:p>
            <a:pPr marL="0" indent="0" eaLnBrk="1" hangingPunct="1">
              <a:buNone/>
            </a:pPr>
            <a:endParaRPr lang="en-GB" dirty="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11</a:t>
            </a:fld>
            <a:endParaRPr lang="en-GB" dirty="0"/>
          </a:p>
        </p:txBody>
      </p:sp>
    </p:spTree>
    <p:extLst>
      <p:ext uri="{BB962C8B-B14F-4D97-AF65-F5344CB8AC3E}">
        <p14:creationId xmlns:p14="http://schemas.microsoft.com/office/powerpoint/2010/main" val="993191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Conclusions of draft CEPT Report 71 on ITS</a:t>
            </a:r>
          </a:p>
        </p:txBody>
      </p:sp>
      <p:sp>
        <p:nvSpPr>
          <p:cNvPr id="7170" name="Content Placeholder 2"/>
          <p:cNvSpPr>
            <a:spLocks noGrp="1"/>
          </p:cNvSpPr>
          <p:nvPr>
            <p:ph idx="1"/>
          </p:nvPr>
        </p:nvSpPr>
        <p:spPr>
          <a:xfrm>
            <a:off x="0" y="1772816"/>
            <a:ext cx="8964488" cy="4968552"/>
          </a:xfrm>
        </p:spPr>
        <p:txBody>
          <a:bodyPr/>
          <a:lstStyle/>
          <a:p>
            <a:pPr marL="0" indent="0" eaLnBrk="1" hangingPunct="1">
              <a:buNone/>
            </a:pPr>
            <a:r>
              <a:rPr lang="en-GB" b="1" u="sng" dirty="0" smtClean="0">
                <a:solidFill>
                  <a:srgbClr val="002060"/>
                </a:solidFill>
              </a:rPr>
              <a:t>Major outcome (cont.):</a:t>
            </a:r>
          </a:p>
          <a:p>
            <a:pPr eaLnBrk="1" hangingPunct="1"/>
            <a:r>
              <a:rPr lang="en-US" dirty="0" smtClean="0">
                <a:solidFill>
                  <a:srgbClr val="002060"/>
                </a:solidFill>
              </a:rPr>
              <a:t>In </a:t>
            </a:r>
            <a:r>
              <a:rPr lang="en-US" dirty="0">
                <a:solidFill>
                  <a:srgbClr val="002060"/>
                </a:solidFill>
              </a:rPr>
              <a:t>absence of solutions which allow Road ITS applications to ensure the protection of Urban Rail ITS applications in the frequency range 5915-5925 MHz, Road ITS applications in 5915-5925 MHz should be allowed and initially be limited to vehicle-to-infrastructure (V2I) applications; Vehicle-to-vehicle (V2V) could be permitted when solutions ensuring protection of Urban Rail ITS become available </a:t>
            </a:r>
            <a:r>
              <a:rPr lang="en-GB" dirty="0" smtClean="0">
                <a:solidFill>
                  <a:srgbClr val="002060"/>
                </a:solidFill>
              </a:rPr>
              <a:t>from standardisation in </a:t>
            </a:r>
            <a:r>
              <a:rPr lang="en-US" dirty="0" smtClean="0">
                <a:solidFill>
                  <a:srgbClr val="002060"/>
                </a:solidFill>
              </a:rPr>
              <a:t>ETSI.</a:t>
            </a:r>
          </a:p>
          <a:p>
            <a:pPr eaLnBrk="1" hangingPunct="1"/>
            <a:r>
              <a:rPr lang="en-US" dirty="0" smtClean="0">
                <a:solidFill>
                  <a:srgbClr val="002060"/>
                </a:solidFill>
              </a:rPr>
              <a:t>The </a:t>
            </a:r>
            <a:r>
              <a:rPr lang="en-US" dirty="0">
                <a:solidFill>
                  <a:srgbClr val="002060"/>
                </a:solidFill>
              </a:rPr>
              <a:t>precise way </a:t>
            </a:r>
            <a:r>
              <a:rPr lang="en-GB" dirty="0" smtClean="0">
                <a:solidFill>
                  <a:srgbClr val="002060"/>
                </a:solidFill>
              </a:rPr>
              <a:t>how this can be best facilitated for Urban Rail ITS is within the national authorisation process based on national coordination. This can imply the use of individual authorisations for </a:t>
            </a:r>
            <a:r>
              <a:rPr lang="en-US" dirty="0" smtClean="0">
                <a:solidFill>
                  <a:srgbClr val="002060"/>
                </a:solidFill>
              </a:rPr>
              <a:t>infrastructure-based </a:t>
            </a:r>
            <a:r>
              <a:rPr lang="en-US" dirty="0">
                <a:solidFill>
                  <a:srgbClr val="002060"/>
                </a:solidFill>
              </a:rPr>
              <a:t>Urban Rail ITS (5915-5935 MHz), Road ITS (5915-5925 MHz) and FS (above 5925 </a:t>
            </a:r>
            <a:r>
              <a:rPr lang="en-US" dirty="0" smtClean="0">
                <a:solidFill>
                  <a:srgbClr val="002060"/>
                </a:solidFill>
              </a:rPr>
              <a:t>MHz).</a:t>
            </a:r>
            <a:endParaRPr lang="en-GB" dirty="0">
              <a:solidFill>
                <a:srgbClr val="002060"/>
              </a:solidFill>
            </a:endParaRPr>
          </a:p>
          <a:p>
            <a:pPr eaLnBrk="1" hangingPunct="1"/>
            <a:endParaRPr lang="en-GB" dirty="0" smtClean="0">
              <a:solidFill>
                <a:srgbClr val="002060"/>
              </a:solidFill>
            </a:endParaRPr>
          </a:p>
          <a:p>
            <a:pPr eaLnBrk="1" hangingPunct="1"/>
            <a:endParaRPr lang="en-GB" dirty="0" smtClean="0">
              <a:solidFill>
                <a:srgbClr val="002060"/>
              </a:solidFill>
            </a:endParaRPr>
          </a:p>
          <a:p>
            <a:pPr marL="0" indent="0" eaLnBrk="1" hangingPunct="1">
              <a:buNone/>
            </a:pPr>
            <a:endParaRPr lang="en-GB" dirty="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12</a:t>
            </a:fld>
            <a:endParaRPr lang="en-GB" dirty="0"/>
          </a:p>
        </p:txBody>
      </p:sp>
    </p:spTree>
    <p:extLst>
      <p:ext uri="{BB962C8B-B14F-4D97-AF65-F5344CB8AC3E}">
        <p14:creationId xmlns:p14="http://schemas.microsoft.com/office/powerpoint/2010/main" val="948904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Conclusions of draft CEPT Report 71 on ITS</a:t>
            </a:r>
          </a:p>
        </p:txBody>
      </p:sp>
      <p:sp>
        <p:nvSpPr>
          <p:cNvPr id="7170" name="Content Placeholder 2"/>
          <p:cNvSpPr>
            <a:spLocks noGrp="1"/>
          </p:cNvSpPr>
          <p:nvPr>
            <p:ph idx="1"/>
          </p:nvPr>
        </p:nvSpPr>
        <p:spPr>
          <a:xfrm>
            <a:off x="0" y="1772816"/>
            <a:ext cx="8964488" cy="4968552"/>
          </a:xfrm>
        </p:spPr>
        <p:txBody>
          <a:bodyPr/>
          <a:lstStyle/>
          <a:p>
            <a:pPr marL="0" indent="0" eaLnBrk="1" hangingPunct="1">
              <a:buNone/>
            </a:pPr>
            <a:r>
              <a:rPr lang="en-GB" b="1" u="sng" dirty="0" smtClean="0">
                <a:solidFill>
                  <a:srgbClr val="002060"/>
                </a:solidFill>
              </a:rPr>
              <a:t>Major outcome (cont.):</a:t>
            </a:r>
          </a:p>
          <a:p>
            <a:pPr eaLnBrk="1" hangingPunct="1"/>
            <a:r>
              <a:rPr lang="en-US" dirty="0" smtClean="0">
                <a:solidFill>
                  <a:srgbClr val="002060"/>
                </a:solidFill>
              </a:rPr>
              <a:t>CEPT </a:t>
            </a:r>
            <a:r>
              <a:rPr lang="en-US" dirty="0">
                <a:solidFill>
                  <a:srgbClr val="002060"/>
                </a:solidFill>
              </a:rPr>
              <a:t>is suggesting reviewing the EU </a:t>
            </a:r>
            <a:r>
              <a:rPr lang="en-US" dirty="0" smtClean="0">
                <a:solidFill>
                  <a:srgbClr val="002060"/>
                </a:solidFill>
              </a:rPr>
              <a:t>framework </a:t>
            </a:r>
            <a:r>
              <a:rPr lang="en-US" dirty="0">
                <a:solidFill>
                  <a:srgbClr val="002060"/>
                </a:solidFill>
              </a:rPr>
              <a:t>after no more than 3 years, taking into account the progress made on technology-neutral co-channel sharing mechanisms between ITS applications</a:t>
            </a:r>
            <a:r>
              <a:rPr lang="en-US" dirty="0" smtClean="0">
                <a:solidFill>
                  <a:srgbClr val="002060"/>
                </a:solidFill>
              </a:rPr>
              <a:t>.</a:t>
            </a:r>
          </a:p>
          <a:p>
            <a:pPr eaLnBrk="1" hangingPunct="1"/>
            <a:r>
              <a:rPr lang="en-US" dirty="0">
                <a:solidFill>
                  <a:srgbClr val="002060"/>
                </a:solidFill>
              </a:rPr>
              <a:t>CEPT invited ETSI to develop sharing and interference mitigation techniques with a reasonable time-frame (no more than 3 years), for ensuring co-channel coexistence in the frequency range 5875-5925 MHz between Road ITS and Urban Rail applications and between Road ITS radio technologies</a:t>
            </a:r>
            <a:r>
              <a:rPr lang="en-US" dirty="0" smtClean="0">
                <a:solidFill>
                  <a:srgbClr val="002060"/>
                </a:solidFill>
              </a:rPr>
              <a:t>.</a:t>
            </a:r>
          </a:p>
          <a:p>
            <a:pPr eaLnBrk="1" hangingPunct="1"/>
            <a:r>
              <a:rPr lang="en-US" dirty="0">
                <a:solidFill>
                  <a:srgbClr val="002060"/>
                </a:solidFill>
              </a:rPr>
              <a:t>Technical conditions to be defined by CEPT for RLAN operating above 5935 </a:t>
            </a:r>
            <a:r>
              <a:rPr lang="en-US" dirty="0" smtClean="0">
                <a:solidFill>
                  <a:srgbClr val="002060"/>
                </a:solidFill>
              </a:rPr>
              <a:t>MHz (response to RLAN Mandate still under development), to </a:t>
            </a:r>
            <a:r>
              <a:rPr lang="en-US" dirty="0">
                <a:solidFill>
                  <a:srgbClr val="002060"/>
                </a:solidFill>
              </a:rPr>
              <a:t>ensure protection of safety-related Urban Rail applications below 5935 MHz and safety-related Road ITS below 5925 MHz (e.g. out-of-band emission </a:t>
            </a:r>
            <a:r>
              <a:rPr lang="en-US" dirty="0" smtClean="0">
                <a:solidFill>
                  <a:srgbClr val="002060"/>
                </a:solidFill>
              </a:rPr>
              <a:t>limit, </a:t>
            </a:r>
            <a:r>
              <a:rPr lang="en-US" dirty="0">
                <a:solidFill>
                  <a:srgbClr val="002060"/>
                </a:solidFill>
              </a:rPr>
              <a:t>and blocking scenario).</a:t>
            </a:r>
            <a:endParaRPr lang="en-GB" dirty="0">
              <a:solidFill>
                <a:srgbClr val="002060"/>
              </a:solidFill>
            </a:endParaRPr>
          </a:p>
          <a:p>
            <a:pPr eaLnBrk="1" hangingPunct="1"/>
            <a:endParaRPr lang="en-GB" dirty="0" smtClean="0">
              <a:solidFill>
                <a:srgbClr val="002060"/>
              </a:solidFill>
            </a:endParaRPr>
          </a:p>
          <a:p>
            <a:pPr eaLnBrk="1" hangingPunct="1"/>
            <a:endParaRPr lang="en-GB" dirty="0" smtClean="0">
              <a:solidFill>
                <a:srgbClr val="002060"/>
              </a:solidFill>
            </a:endParaRPr>
          </a:p>
          <a:p>
            <a:pPr marL="0" indent="0" eaLnBrk="1" hangingPunct="1">
              <a:buNone/>
            </a:pPr>
            <a:endParaRPr lang="en-GB" dirty="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13</a:t>
            </a:fld>
            <a:endParaRPr lang="en-GB" dirty="0"/>
          </a:p>
        </p:txBody>
      </p:sp>
    </p:spTree>
    <p:extLst>
      <p:ext uri="{BB962C8B-B14F-4D97-AF65-F5344CB8AC3E}">
        <p14:creationId xmlns:p14="http://schemas.microsoft.com/office/powerpoint/2010/main" val="1168836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5292080" y="912813"/>
            <a:ext cx="3391545" cy="687387"/>
          </a:xfrm>
        </p:spPr>
        <p:txBody>
          <a:bodyPr/>
          <a:lstStyle/>
          <a:p>
            <a:pPr eaLnBrk="1" hangingPunct="1"/>
            <a:r>
              <a:rPr lang="en-GB" dirty="0" smtClean="0"/>
              <a:t>Finally..</a:t>
            </a:r>
          </a:p>
        </p:txBody>
      </p:sp>
      <p:sp>
        <p:nvSpPr>
          <p:cNvPr id="7170" name="Content Placeholder 2"/>
          <p:cNvSpPr>
            <a:spLocks noGrp="1"/>
          </p:cNvSpPr>
          <p:nvPr>
            <p:ph idx="1"/>
          </p:nvPr>
        </p:nvSpPr>
        <p:spPr>
          <a:xfrm>
            <a:off x="179512" y="1628800"/>
            <a:ext cx="8964488" cy="5229200"/>
          </a:xfrm>
        </p:spPr>
        <p:txBody>
          <a:bodyPr/>
          <a:lstStyle/>
          <a:p>
            <a:pPr marL="0" indent="0" eaLnBrk="1" hangingPunct="1">
              <a:buNone/>
            </a:pPr>
            <a:endParaRPr lang="en-GB" dirty="0">
              <a:solidFill>
                <a:srgbClr val="002060"/>
              </a:solidFill>
            </a:endParaRPr>
          </a:p>
          <a:p>
            <a:pPr marL="0" indent="0" algn="ctr" eaLnBrk="1" hangingPunct="1">
              <a:buNone/>
            </a:pPr>
            <a:r>
              <a:rPr lang="en-GB" sz="4400" dirty="0" smtClean="0">
                <a:solidFill>
                  <a:srgbClr val="002060"/>
                </a:solidFill>
              </a:rPr>
              <a:t>Thank you very much</a:t>
            </a:r>
            <a:br>
              <a:rPr lang="en-GB" sz="4400" dirty="0" smtClean="0">
                <a:solidFill>
                  <a:srgbClr val="002060"/>
                </a:solidFill>
              </a:rPr>
            </a:br>
            <a:endParaRPr lang="en-GB" sz="4400" dirty="0" smtClean="0">
              <a:solidFill>
                <a:srgbClr val="002060"/>
              </a:solidFill>
            </a:endParaRPr>
          </a:p>
          <a:p>
            <a:pPr marL="0" indent="0" algn="ctr" eaLnBrk="1" hangingPunct="1">
              <a:buNone/>
            </a:pPr>
            <a:r>
              <a:rPr lang="en-GB" dirty="0" smtClean="0">
                <a:solidFill>
                  <a:srgbClr val="002060"/>
                </a:solidFill>
              </a:rPr>
              <a:t>Further </a:t>
            </a:r>
            <a:r>
              <a:rPr lang="en-GB" dirty="0">
                <a:solidFill>
                  <a:srgbClr val="002060"/>
                </a:solidFill>
              </a:rPr>
              <a:t>information </a:t>
            </a:r>
            <a:r>
              <a:rPr lang="en-GB" dirty="0" smtClean="0">
                <a:solidFill>
                  <a:srgbClr val="002060"/>
                </a:solidFill>
              </a:rPr>
              <a:t>on:</a:t>
            </a:r>
            <a:br>
              <a:rPr lang="en-GB" dirty="0" smtClean="0">
                <a:solidFill>
                  <a:srgbClr val="002060"/>
                </a:solidFill>
              </a:rPr>
            </a:br>
            <a:r>
              <a:rPr lang="en-GB" dirty="0" smtClean="0">
                <a:solidFill>
                  <a:srgbClr val="002060"/>
                </a:solidFill>
                <a:hlinkClick r:id="rId3"/>
              </a:rPr>
              <a:t>www.cept.org/ecc</a:t>
            </a:r>
            <a:endParaRPr lang="en-GB" dirty="0" smtClean="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14</a:t>
            </a:fld>
            <a:endParaRPr lang="en-GB"/>
          </a:p>
        </p:txBody>
      </p:sp>
    </p:spTree>
    <p:extLst>
      <p:ext uri="{BB962C8B-B14F-4D97-AF65-F5344CB8AC3E}">
        <p14:creationId xmlns:p14="http://schemas.microsoft.com/office/powerpoint/2010/main" val="748225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48CC642E-23FC-4CFD-8381-25622B9060DF}" type="slidenum">
              <a:rPr lang="en-GB" smtClean="0"/>
              <a:pPr>
                <a:defRPr/>
              </a:pPr>
              <a:t>2</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381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1166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48CC642E-23FC-4CFD-8381-25622B9060DF}" type="slidenum">
              <a:rPr lang="en-GB" smtClean="0"/>
              <a:pPr>
                <a:defRPr/>
              </a:pPr>
              <a:t>3</a:t>
            </a:fld>
            <a:endParaRPr lang="en-GB"/>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39350" cy="754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7020272" y="2132856"/>
            <a:ext cx="2880320" cy="1296144"/>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286231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Current spectrum regulations</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68272291"/>
              </p:ext>
            </p:extLst>
          </p:nvPr>
        </p:nvGraphicFramePr>
        <p:xfrm>
          <a:off x="86824" y="1700808"/>
          <a:ext cx="8949671" cy="1601385"/>
        </p:xfrm>
        <a:graphic>
          <a:graphicData uri="http://schemas.openxmlformats.org/drawingml/2006/table">
            <a:tbl>
              <a:tblPr firstRow="1" firstCol="1" lastRow="1" lastCol="1" bandRow="1" bandCol="1"/>
              <a:tblGrid>
                <a:gridCol w="2174935"/>
                <a:gridCol w="2213528"/>
                <a:gridCol w="4561208"/>
              </a:tblGrid>
              <a:tr h="5040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b="1" dirty="0">
                          <a:effectLst/>
                          <a:latin typeface="Arial"/>
                          <a:ea typeface="Times New Roman"/>
                          <a:cs typeface="Times New Roman"/>
                        </a:rPr>
                        <a:t>Frequency range</a:t>
                      </a:r>
                      <a:endParaRPr lang="da-DK" sz="1100" dirty="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b="1" dirty="0">
                          <a:effectLst/>
                          <a:latin typeface="Arial"/>
                          <a:ea typeface="Times New Roman"/>
                          <a:cs typeface="Times New Roman"/>
                        </a:rPr>
                        <a:t>Usage</a:t>
                      </a:r>
                      <a:endParaRPr lang="da-DK" sz="1100" dirty="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b="1" dirty="0">
                          <a:effectLst/>
                          <a:latin typeface="Arial"/>
                          <a:ea typeface="Times New Roman"/>
                          <a:cs typeface="Times New Roman"/>
                        </a:rPr>
                        <a:t>Regulation</a:t>
                      </a:r>
                      <a:endParaRPr lang="da-DK" sz="1100" dirty="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7433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a:effectLst/>
                          <a:latin typeface="Arial"/>
                          <a:ea typeface="Times New Roman"/>
                          <a:cs typeface="Times New Roman"/>
                        </a:rPr>
                        <a:t>5 905 MHz to 5 925 MHz</a:t>
                      </a:r>
                      <a:endParaRPr lang="da-DK" sz="110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b="1">
                          <a:effectLst/>
                          <a:latin typeface="Arial"/>
                          <a:ea typeface="Times New Roman"/>
                          <a:cs typeface="Times New Roman"/>
                        </a:rPr>
                        <a:t>Future </a:t>
                      </a:r>
                      <a:r>
                        <a:rPr lang="en-GB" sz="900">
                          <a:effectLst/>
                          <a:latin typeface="Arial"/>
                          <a:ea typeface="Times New Roman"/>
                          <a:cs typeface="Times New Roman"/>
                        </a:rPr>
                        <a:t>ITS applications</a:t>
                      </a:r>
                      <a:endParaRPr lang="da-DK" sz="110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a:effectLst/>
                          <a:latin typeface="Arial"/>
                          <a:ea typeface="Times New Roman"/>
                          <a:cs typeface="Times New Roman"/>
                        </a:rPr>
                        <a:t>ECC Decision (08)01</a:t>
                      </a:r>
                      <a:endParaRPr lang="da-DK" sz="110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54866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a:effectLst/>
                          <a:latin typeface="Arial"/>
                          <a:ea typeface="Times New Roman"/>
                          <a:cs typeface="Times New Roman"/>
                        </a:rPr>
                        <a:t>5 875 MHz to 5 905 MHz</a:t>
                      </a:r>
                      <a:endParaRPr lang="da-DK" sz="110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dirty="0">
                          <a:effectLst/>
                          <a:latin typeface="Arial"/>
                          <a:ea typeface="Times New Roman"/>
                          <a:cs typeface="Times New Roman"/>
                        </a:rPr>
                        <a:t>ITS safety</a:t>
                      </a:r>
                      <a:endParaRPr lang="da-DK" sz="1100" dirty="0">
                        <a:effectLst/>
                        <a:latin typeface="Calibri"/>
                        <a:ea typeface="Calibri"/>
                        <a:cs typeface="Times New Roman"/>
                      </a:endParaRPr>
                    </a:p>
                    <a:p>
                      <a:pPr algn="ctr" fontAlgn="base" hangingPunct="0">
                        <a:lnSpc>
                          <a:spcPct val="115000"/>
                        </a:lnSpc>
                        <a:spcAft>
                          <a:spcPts val="0"/>
                        </a:spcAft>
                      </a:pPr>
                      <a:r>
                        <a:rPr lang="en-GB" sz="900" dirty="0">
                          <a:effectLst/>
                          <a:latin typeface="Arial"/>
                          <a:ea typeface="Times New Roman"/>
                          <a:cs typeface="Times New Roman"/>
                        </a:rPr>
                        <a:t>(not limited to road </a:t>
                      </a:r>
                      <a:r>
                        <a:rPr lang="en-GB" sz="900" dirty="0" smtClean="0">
                          <a:effectLst/>
                          <a:latin typeface="Arial"/>
                          <a:ea typeface="Times New Roman"/>
                          <a:cs typeface="Times New Roman"/>
                        </a:rPr>
                        <a:t>safety In ECC Decision (08)01)</a:t>
                      </a:r>
                      <a:endParaRPr lang="da-DK" sz="1100" dirty="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dirty="0">
                          <a:effectLst/>
                          <a:latin typeface="Arial"/>
                          <a:ea typeface="Times New Roman"/>
                          <a:cs typeface="Times New Roman"/>
                        </a:rPr>
                        <a:t>ECC Decision (08)01</a:t>
                      </a:r>
                      <a:br>
                        <a:rPr lang="en-GB" sz="900" dirty="0">
                          <a:effectLst/>
                          <a:latin typeface="Arial"/>
                          <a:ea typeface="Times New Roman"/>
                          <a:cs typeface="Times New Roman"/>
                        </a:rPr>
                      </a:br>
                      <a:r>
                        <a:rPr lang="en-GB" sz="900" dirty="0" smtClean="0">
                          <a:effectLst/>
                          <a:latin typeface="Arial"/>
                          <a:ea typeface="Times New Roman"/>
                          <a:cs typeface="Times New Roman"/>
                        </a:rPr>
                        <a:t>EC Decision</a:t>
                      </a:r>
                      <a:r>
                        <a:rPr lang="en-GB" sz="900" baseline="0" dirty="0" smtClean="0">
                          <a:effectLst/>
                          <a:latin typeface="Arial"/>
                          <a:ea typeface="Times New Roman"/>
                          <a:cs typeface="Times New Roman"/>
                        </a:rPr>
                        <a:t> 2008/771/EC</a:t>
                      </a:r>
                      <a:endParaRPr lang="da-DK" sz="1100" dirty="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7433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dirty="0">
                          <a:effectLst/>
                          <a:latin typeface="Arial"/>
                          <a:ea typeface="Times New Roman"/>
                          <a:cs typeface="Times New Roman"/>
                        </a:rPr>
                        <a:t>5 855 MHz to 5 875 MHz</a:t>
                      </a:r>
                      <a:endParaRPr lang="da-DK" sz="1100" dirty="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dirty="0">
                          <a:effectLst/>
                          <a:latin typeface="Arial"/>
                          <a:ea typeface="Times New Roman"/>
                          <a:cs typeface="Times New Roman"/>
                        </a:rPr>
                        <a:t>ITS non-safety applications</a:t>
                      </a:r>
                      <a:endParaRPr lang="da-DK" sz="1100" dirty="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ase" hangingPunct="0">
                        <a:lnSpc>
                          <a:spcPct val="115000"/>
                        </a:lnSpc>
                        <a:spcAft>
                          <a:spcPts val="0"/>
                        </a:spcAft>
                      </a:pPr>
                      <a:r>
                        <a:rPr lang="en-GB" sz="900" dirty="0">
                          <a:effectLst/>
                          <a:latin typeface="Arial"/>
                          <a:ea typeface="Times New Roman"/>
                          <a:cs typeface="Times New Roman"/>
                        </a:rPr>
                        <a:t>ECC Recommendation(08)01</a:t>
                      </a:r>
                      <a:endParaRPr lang="da-DK" sz="1100" dirty="0">
                        <a:effectLst/>
                        <a:latin typeface="Calibri"/>
                        <a:ea typeface="Calibri"/>
                        <a:cs typeface="Times New Roman"/>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Content Placeholder 2"/>
          <p:cNvSpPr>
            <a:spLocks noGrp="1"/>
          </p:cNvSpPr>
          <p:nvPr>
            <p:ph idx="1"/>
          </p:nvPr>
        </p:nvSpPr>
        <p:spPr>
          <a:xfrm>
            <a:off x="107504" y="3284984"/>
            <a:ext cx="8640960" cy="3384376"/>
          </a:xfrm>
        </p:spPr>
        <p:txBody>
          <a:bodyPr/>
          <a:lstStyle/>
          <a:p>
            <a:pPr marL="0" indent="0" eaLnBrk="1" hangingPunct="1">
              <a:buNone/>
            </a:pPr>
            <a:r>
              <a:rPr lang="en-GB" sz="1800" dirty="0" smtClean="0">
                <a:solidFill>
                  <a:srgbClr val="002060"/>
                </a:solidFill>
              </a:rPr>
              <a:t>In addition: </a:t>
            </a:r>
          </a:p>
          <a:p>
            <a:pPr lvl="1" eaLnBrk="1" hangingPunct="1"/>
            <a:r>
              <a:rPr lang="en-GB" sz="1800" dirty="0" smtClean="0">
                <a:solidFill>
                  <a:srgbClr val="002060"/>
                </a:solidFill>
              </a:rPr>
              <a:t>ECC Decision (09)01 (ERC/REC 70-03 - Annex 13) and EC DEC 2006/771/EC (amended by (EU) 2017/1483) for </a:t>
            </a:r>
            <a:r>
              <a:rPr lang="en-GB" sz="1800" b="1" dirty="0" smtClean="0">
                <a:solidFill>
                  <a:srgbClr val="002060"/>
                </a:solidFill>
              </a:rPr>
              <a:t>ITS in 63-64 GHz</a:t>
            </a:r>
            <a:r>
              <a:rPr lang="en-GB" sz="1800" dirty="0" smtClean="0">
                <a:solidFill>
                  <a:srgbClr val="002060"/>
                </a:solidFill>
              </a:rPr>
              <a:t> </a:t>
            </a:r>
            <a:r>
              <a:rPr lang="en-US" sz="1800" dirty="0">
                <a:solidFill>
                  <a:srgbClr val="002060"/>
                </a:solidFill>
              </a:rPr>
              <a:t>including hybrid radar and vehicle communications </a:t>
            </a:r>
            <a:r>
              <a:rPr lang="en-US" sz="1800" dirty="0" smtClean="0">
                <a:solidFill>
                  <a:srgbClr val="002060"/>
                </a:solidFill>
              </a:rPr>
              <a:t>systems;</a:t>
            </a:r>
          </a:p>
          <a:p>
            <a:pPr lvl="1" eaLnBrk="1" hangingPunct="1"/>
            <a:r>
              <a:rPr lang="en-US" sz="1800" b="1" dirty="0" smtClean="0">
                <a:solidFill>
                  <a:srgbClr val="002060"/>
                </a:solidFill>
              </a:rPr>
              <a:t>SRD regulation</a:t>
            </a:r>
            <a:r>
              <a:rPr lang="en-US" sz="1800" dirty="0" smtClean="0">
                <a:solidFill>
                  <a:srgbClr val="002060"/>
                </a:solidFill>
              </a:rPr>
              <a:t> in ERC/REC 70-03 - Annex 1 </a:t>
            </a:r>
            <a:r>
              <a:rPr lang="en-US" sz="1800" dirty="0">
                <a:solidFill>
                  <a:srgbClr val="002060"/>
                </a:solidFill>
              </a:rPr>
              <a:t>and EC DEC 2006/771/EC (amended by (EU) 2017/1483</a:t>
            </a:r>
            <a:r>
              <a:rPr lang="en-US" sz="1800" dirty="0" smtClean="0">
                <a:solidFill>
                  <a:srgbClr val="002060"/>
                </a:solidFill>
              </a:rPr>
              <a:t>) for </a:t>
            </a:r>
            <a:r>
              <a:rPr lang="en-US" sz="1800" b="1" dirty="0" smtClean="0">
                <a:solidFill>
                  <a:srgbClr val="002060"/>
                </a:solidFill>
              </a:rPr>
              <a:t>5725 - 5875 MHz</a:t>
            </a:r>
            <a:r>
              <a:rPr lang="en-US" sz="1800" dirty="0" smtClean="0">
                <a:solidFill>
                  <a:srgbClr val="002060"/>
                </a:solidFill>
              </a:rPr>
              <a:t>;</a:t>
            </a:r>
          </a:p>
          <a:p>
            <a:pPr lvl="1" eaLnBrk="1" hangingPunct="1"/>
            <a:r>
              <a:rPr lang="en-US" sz="1800" b="1" dirty="0" smtClean="0">
                <a:solidFill>
                  <a:srgbClr val="002060"/>
                </a:solidFill>
              </a:rPr>
              <a:t>Road Tolling: 5795-5815 MHz</a:t>
            </a:r>
            <a:r>
              <a:rPr lang="en-US" sz="1800" dirty="0" smtClean="0">
                <a:solidFill>
                  <a:srgbClr val="002060"/>
                </a:solidFill>
              </a:rPr>
              <a:t> incl. in ERC/REC 70-03 - Annex 5 and EC Decision </a:t>
            </a:r>
            <a:r>
              <a:rPr lang="en-US" sz="1800" dirty="0">
                <a:solidFill>
                  <a:srgbClr val="002060"/>
                </a:solidFill>
              </a:rPr>
              <a:t>2006/771/EC (amended by (EU) 2017/1483) </a:t>
            </a:r>
            <a:r>
              <a:rPr lang="en-US" sz="1800" dirty="0" smtClean="0">
                <a:solidFill>
                  <a:srgbClr val="002060"/>
                </a:solidFill>
              </a:rPr>
              <a:t>for SRD;</a:t>
            </a:r>
          </a:p>
          <a:p>
            <a:pPr marL="723900" indent="-273050" eaLnBrk="1" hangingPunct="1"/>
            <a:r>
              <a:rPr lang="en-US" sz="1800" dirty="0" smtClean="0">
                <a:solidFill>
                  <a:srgbClr val="002060"/>
                </a:solidFill>
              </a:rPr>
              <a:t>Existing compatibility studies for 5.9 GHz ITS are mainly in ECC Reports 101 and 228; and now in (draft) ECC Report 290.</a:t>
            </a:r>
            <a:endParaRPr lang="en-GB" sz="1800" dirty="0" smtClean="0">
              <a:solidFill>
                <a:srgbClr val="002060"/>
              </a:solidFill>
            </a:endParaRPr>
          </a:p>
        </p:txBody>
      </p:sp>
    </p:spTree>
    <p:extLst>
      <p:ext uri="{BB962C8B-B14F-4D97-AF65-F5344CB8AC3E}">
        <p14:creationId xmlns:p14="http://schemas.microsoft.com/office/powerpoint/2010/main" val="2276872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EC Mandates</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5</a:t>
            </a:fld>
            <a:endParaRPr lang="en-GB"/>
          </a:p>
        </p:txBody>
      </p:sp>
      <p:sp>
        <p:nvSpPr>
          <p:cNvPr id="8" name="Content Placeholder 2"/>
          <p:cNvSpPr>
            <a:spLocks noGrp="1"/>
          </p:cNvSpPr>
          <p:nvPr>
            <p:ph idx="1"/>
          </p:nvPr>
        </p:nvSpPr>
        <p:spPr>
          <a:xfrm>
            <a:off x="16977" y="1628800"/>
            <a:ext cx="8731487" cy="5040560"/>
          </a:xfrm>
        </p:spPr>
        <p:txBody>
          <a:bodyPr/>
          <a:lstStyle/>
          <a:p>
            <a:pPr eaLnBrk="1" hangingPunct="1"/>
            <a:r>
              <a:rPr lang="en-US" b="1" dirty="0">
                <a:solidFill>
                  <a:srgbClr val="002060"/>
                </a:solidFill>
              </a:rPr>
              <a:t>EC Mandate to CEPT</a:t>
            </a:r>
            <a:r>
              <a:rPr lang="en-US" dirty="0">
                <a:solidFill>
                  <a:srgbClr val="002060"/>
                </a:solidFill>
              </a:rPr>
              <a:t> to study the extension of the Intelligent Transport Systems </a:t>
            </a:r>
            <a:r>
              <a:rPr lang="en-US" b="1" dirty="0">
                <a:solidFill>
                  <a:srgbClr val="002060"/>
                </a:solidFill>
              </a:rPr>
              <a:t>(ITS) safety-related band at 5.9 </a:t>
            </a:r>
            <a:r>
              <a:rPr lang="en-US" b="1" dirty="0" smtClean="0">
                <a:solidFill>
                  <a:srgbClr val="002060"/>
                </a:solidFill>
              </a:rPr>
              <a:t>GHz</a:t>
            </a:r>
          </a:p>
          <a:p>
            <a:pPr lvl="1" eaLnBrk="1" hangingPunct="1"/>
            <a:r>
              <a:rPr lang="en-US" dirty="0" smtClean="0">
                <a:solidFill>
                  <a:srgbClr val="002060"/>
                </a:solidFill>
              </a:rPr>
              <a:t>Extending </a:t>
            </a:r>
            <a:r>
              <a:rPr lang="en-US" dirty="0">
                <a:solidFill>
                  <a:srgbClr val="002060"/>
                </a:solidFill>
              </a:rPr>
              <a:t>the upper edge of the </a:t>
            </a:r>
            <a:r>
              <a:rPr lang="en-GB" dirty="0" smtClean="0">
                <a:solidFill>
                  <a:srgbClr val="002060"/>
                </a:solidFill>
              </a:rPr>
              <a:t>EC harmonised safety-related ITS band (5875-5905 MHz) </a:t>
            </a:r>
            <a:r>
              <a:rPr lang="en-US" dirty="0" smtClean="0">
                <a:solidFill>
                  <a:srgbClr val="002060"/>
                </a:solidFill>
              </a:rPr>
              <a:t>by </a:t>
            </a:r>
            <a:r>
              <a:rPr lang="en-US" dirty="0">
                <a:solidFill>
                  <a:srgbClr val="002060"/>
                </a:solidFill>
              </a:rPr>
              <a:t>20 MHz up to 5925 </a:t>
            </a:r>
            <a:r>
              <a:rPr lang="en-US" dirty="0" smtClean="0">
                <a:solidFill>
                  <a:srgbClr val="002060"/>
                </a:solidFill>
              </a:rPr>
              <a:t>MHz;</a:t>
            </a:r>
            <a:endParaRPr lang="en-US" dirty="0">
              <a:solidFill>
                <a:srgbClr val="002060"/>
              </a:solidFill>
            </a:endParaRPr>
          </a:p>
          <a:p>
            <a:pPr lvl="1" eaLnBrk="1" hangingPunct="1"/>
            <a:r>
              <a:rPr lang="en-US" dirty="0" smtClean="0">
                <a:solidFill>
                  <a:srgbClr val="002060"/>
                </a:solidFill>
              </a:rPr>
              <a:t>In </a:t>
            </a:r>
            <a:r>
              <a:rPr lang="en-US" dirty="0">
                <a:solidFill>
                  <a:srgbClr val="002060"/>
                </a:solidFill>
              </a:rPr>
              <a:t>addition to road transport, allowing other means of transport such as Urban Rail  using Communication Based Train Control (CBTC) in the </a:t>
            </a:r>
            <a:r>
              <a:rPr lang="en-GB" dirty="0" smtClean="0">
                <a:solidFill>
                  <a:srgbClr val="002060"/>
                </a:solidFill>
              </a:rPr>
              <a:t>EC harmonised safety-related ITS band</a:t>
            </a:r>
            <a:r>
              <a:rPr lang="en-US" dirty="0" smtClean="0">
                <a:solidFill>
                  <a:srgbClr val="002060"/>
                </a:solidFill>
              </a:rPr>
              <a:t>.</a:t>
            </a:r>
          </a:p>
          <a:p>
            <a:pPr eaLnBrk="1" hangingPunct="1"/>
            <a:r>
              <a:rPr lang="en-GB" dirty="0" smtClean="0">
                <a:solidFill>
                  <a:srgbClr val="002060"/>
                </a:solidFill>
              </a:rPr>
              <a:t>Permanent EC Mandate to CEPT on SRD </a:t>
            </a:r>
            <a:r>
              <a:rPr lang="en-GB" smtClean="0">
                <a:solidFill>
                  <a:srgbClr val="002060"/>
                </a:solidFill>
              </a:rPr>
              <a:t>(currently </a:t>
            </a:r>
            <a:r>
              <a:rPr lang="en-GB" dirty="0" smtClean="0">
                <a:solidFill>
                  <a:srgbClr val="002060"/>
                </a:solidFill>
              </a:rPr>
              <a:t>7</a:t>
            </a:r>
            <a:r>
              <a:rPr lang="en-GB" baseline="30000" dirty="0" smtClean="0">
                <a:solidFill>
                  <a:srgbClr val="002060"/>
                </a:solidFill>
              </a:rPr>
              <a:t>th</a:t>
            </a:r>
            <a:r>
              <a:rPr lang="en-GB" dirty="0" smtClean="0">
                <a:solidFill>
                  <a:srgbClr val="002060"/>
                </a:solidFill>
              </a:rPr>
              <a:t> update)</a:t>
            </a:r>
          </a:p>
          <a:p>
            <a:pPr lvl="1" eaLnBrk="1" hangingPunct="1"/>
            <a:r>
              <a:rPr lang="en-GB" dirty="0" smtClean="0">
                <a:solidFill>
                  <a:srgbClr val="002060"/>
                </a:solidFill>
              </a:rPr>
              <a:t>Concerns non-safety related ITS in 5855-5875 MHz;</a:t>
            </a:r>
          </a:p>
          <a:p>
            <a:pPr lvl="1" eaLnBrk="1" hangingPunct="1"/>
            <a:r>
              <a:rPr lang="en-GB" dirty="0" smtClean="0">
                <a:solidFill>
                  <a:srgbClr val="002060"/>
                </a:solidFill>
              </a:rPr>
              <a:t>Concerns new Smart Tachograph, Weight and Dimensions Applications in 5795 – 5815 MHz (so far available for road tolling);</a:t>
            </a:r>
          </a:p>
          <a:p>
            <a:pPr lvl="1" eaLnBrk="1" hangingPunct="1"/>
            <a:r>
              <a:rPr lang="en-GB" dirty="0" smtClean="0">
                <a:solidFill>
                  <a:srgbClr val="002060"/>
                </a:solidFill>
              </a:rPr>
              <a:t>Concerns also ITS in 60 GHz.</a:t>
            </a:r>
          </a:p>
          <a:p>
            <a:pPr eaLnBrk="1" hangingPunct="1"/>
            <a:r>
              <a:rPr lang="en-GB" dirty="0" smtClean="0">
                <a:solidFill>
                  <a:srgbClr val="FF0000"/>
                </a:solidFill>
              </a:rPr>
              <a:t>Responses CEPT Report 71 (ITS) and CEPT Report 70 (SRD) for Public Consultation Approval in October 2018 at CEPT/ECC.</a:t>
            </a:r>
          </a:p>
        </p:txBody>
      </p:sp>
    </p:spTree>
    <p:extLst>
      <p:ext uri="{BB962C8B-B14F-4D97-AF65-F5344CB8AC3E}">
        <p14:creationId xmlns:p14="http://schemas.microsoft.com/office/powerpoint/2010/main" val="1611429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902922" cy="1778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69" name="Title 1"/>
          <p:cNvSpPr>
            <a:spLocks noGrp="1"/>
          </p:cNvSpPr>
          <p:nvPr>
            <p:ph type="title"/>
          </p:nvPr>
        </p:nvSpPr>
        <p:spPr>
          <a:xfrm>
            <a:off x="755576" y="912813"/>
            <a:ext cx="7928049" cy="687387"/>
          </a:xfrm>
        </p:spPr>
        <p:txBody>
          <a:bodyPr/>
          <a:lstStyle/>
          <a:p>
            <a:pPr eaLnBrk="1" hangingPunct="1"/>
            <a:r>
              <a:rPr lang="en-GB" dirty="0" smtClean="0"/>
              <a:t>Planned Output</a:t>
            </a:r>
          </a:p>
        </p:txBody>
      </p:sp>
      <p:sp>
        <p:nvSpPr>
          <p:cNvPr id="7170" name="Content Placeholder 2"/>
          <p:cNvSpPr>
            <a:spLocks noGrp="1"/>
          </p:cNvSpPr>
          <p:nvPr>
            <p:ph idx="1"/>
          </p:nvPr>
        </p:nvSpPr>
        <p:spPr>
          <a:xfrm>
            <a:off x="458787" y="1844824"/>
            <a:ext cx="8226425" cy="4556720"/>
          </a:xfrm>
        </p:spPr>
        <p:txBody>
          <a:bodyPr/>
          <a:lstStyle/>
          <a:p>
            <a:pPr eaLnBrk="1" hangingPunct="1"/>
            <a:r>
              <a:rPr lang="en-GB" b="1" dirty="0" smtClean="0">
                <a:solidFill>
                  <a:srgbClr val="002060"/>
                </a:solidFill>
              </a:rPr>
              <a:t>CEPT Reports 70 and 71</a:t>
            </a:r>
            <a:r>
              <a:rPr lang="en-GB" dirty="0" smtClean="0">
                <a:solidFill>
                  <a:srgbClr val="002060"/>
                </a:solidFill>
              </a:rPr>
              <a:t> – Proposals for modification of related </a:t>
            </a:r>
            <a:r>
              <a:rPr lang="en-GB" b="1" dirty="0" smtClean="0">
                <a:solidFill>
                  <a:srgbClr val="002060"/>
                </a:solidFill>
              </a:rPr>
              <a:t>Commission Implementing Decisions</a:t>
            </a:r>
            <a:r>
              <a:rPr lang="en-GB" dirty="0" smtClean="0">
                <a:solidFill>
                  <a:srgbClr val="002060"/>
                </a:solidFill>
              </a:rPr>
              <a:t> (to be discussed within DG Connect / Radio Spectrum Committee meetings).</a:t>
            </a:r>
          </a:p>
          <a:p>
            <a:pPr eaLnBrk="1" hangingPunct="1"/>
            <a:r>
              <a:rPr lang="en-GB" dirty="0" smtClean="0">
                <a:solidFill>
                  <a:srgbClr val="002060"/>
                </a:solidFill>
              </a:rPr>
              <a:t>Revision </a:t>
            </a:r>
            <a:r>
              <a:rPr lang="en-GB" b="1" dirty="0" smtClean="0">
                <a:solidFill>
                  <a:srgbClr val="002060"/>
                </a:solidFill>
              </a:rPr>
              <a:t>ECC Decision (08)01</a:t>
            </a:r>
            <a:r>
              <a:rPr lang="en-GB" dirty="0" smtClean="0">
                <a:solidFill>
                  <a:srgbClr val="002060"/>
                </a:solidFill>
              </a:rPr>
              <a:t> – ITS (safety-related) in 5875-5925/5935 MHz.</a:t>
            </a:r>
          </a:p>
          <a:p>
            <a:pPr eaLnBrk="1" hangingPunct="1"/>
            <a:r>
              <a:rPr lang="en-GB" dirty="0" smtClean="0">
                <a:solidFill>
                  <a:srgbClr val="002060"/>
                </a:solidFill>
              </a:rPr>
              <a:t>Revision </a:t>
            </a:r>
            <a:r>
              <a:rPr lang="en-GB" b="1" dirty="0" smtClean="0">
                <a:solidFill>
                  <a:srgbClr val="002060"/>
                </a:solidFill>
              </a:rPr>
              <a:t>ECC Recommendation (08)01</a:t>
            </a:r>
            <a:r>
              <a:rPr lang="en-GB" dirty="0" smtClean="0">
                <a:solidFill>
                  <a:srgbClr val="002060"/>
                </a:solidFill>
              </a:rPr>
              <a:t> – ITS (non-safety) in 5855-5875 MHz.</a:t>
            </a:r>
          </a:p>
          <a:p>
            <a:pPr eaLnBrk="1" hangingPunct="1"/>
            <a:r>
              <a:rPr lang="en-GB" dirty="0" smtClean="0">
                <a:solidFill>
                  <a:srgbClr val="002060"/>
                </a:solidFill>
              </a:rPr>
              <a:t>Inclusion in </a:t>
            </a:r>
            <a:r>
              <a:rPr lang="en-GB" b="1" dirty="0" smtClean="0">
                <a:solidFill>
                  <a:srgbClr val="002060"/>
                </a:solidFill>
              </a:rPr>
              <a:t>ERC/REC 70-03</a:t>
            </a:r>
            <a:r>
              <a:rPr lang="en-GB" dirty="0" smtClean="0">
                <a:solidFill>
                  <a:srgbClr val="002060"/>
                </a:solidFill>
              </a:rPr>
              <a:t>, e.g. Smart Tachograph and Weight and Dimension applications.</a:t>
            </a:r>
          </a:p>
          <a:p>
            <a:pPr eaLnBrk="1" hangingPunct="1"/>
            <a:r>
              <a:rPr lang="en-GB" dirty="0" smtClean="0">
                <a:solidFill>
                  <a:srgbClr val="002060"/>
                </a:solidFill>
              </a:rPr>
              <a:t>Revision </a:t>
            </a:r>
            <a:r>
              <a:rPr lang="en-GB" b="1" dirty="0" smtClean="0">
                <a:solidFill>
                  <a:srgbClr val="002060"/>
                </a:solidFill>
              </a:rPr>
              <a:t>ECC Decision (09)01</a:t>
            </a:r>
            <a:r>
              <a:rPr lang="en-GB" dirty="0" smtClean="0">
                <a:solidFill>
                  <a:srgbClr val="002060"/>
                </a:solidFill>
              </a:rPr>
              <a:t> on ITS in 63 – 64 GHz (part of the review of the band 57 – 71 GHz).</a:t>
            </a: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6</a:t>
            </a:fld>
            <a:endParaRPr lang="en-GB"/>
          </a:p>
        </p:txBody>
      </p:sp>
    </p:spTree>
    <p:extLst>
      <p:ext uri="{BB962C8B-B14F-4D97-AF65-F5344CB8AC3E}">
        <p14:creationId xmlns:p14="http://schemas.microsoft.com/office/powerpoint/2010/main" val="2177000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Technologies under Consideration</a:t>
            </a:r>
          </a:p>
        </p:txBody>
      </p:sp>
      <p:sp>
        <p:nvSpPr>
          <p:cNvPr id="7170" name="Content Placeholder 2"/>
          <p:cNvSpPr>
            <a:spLocks noGrp="1"/>
          </p:cNvSpPr>
          <p:nvPr>
            <p:ph idx="1"/>
          </p:nvPr>
        </p:nvSpPr>
        <p:spPr>
          <a:xfrm>
            <a:off x="467544" y="2060848"/>
            <a:ext cx="7992888" cy="3528392"/>
          </a:xfrm>
        </p:spPr>
        <p:txBody>
          <a:bodyPr/>
          <a:lstStyle/>
          <a:p>
            <a:pPr eaLnBrk="1" hangingPunct="1"/>
            <a:r>
              <a:rPr lang="en-US" dirty="0" smtClean="0">
                <a:solidFill>
                  <a:srgbClr val="FF0000"/>
                </a:solidFill>
              </a:rPr>
              <a:t>Road ITS </a:t>
            </a:r>
            <a:r>
              <a:rPr lang="en-US" dirty="0" smtClean="0">
                <a:solidFill>
                  <a:srgbClr val="002060"/>
                </a:solidFill>
              </a:rPr>
              <a:t>- ITS-G5 </a:t>
            </a:r>
            <a:r>
              <a:rPr lang="en-US" dirty="0">
                <a:solidFill>
                  <a:srgbClr val="002060"/>
                </a:solidFill>
              </a:rPr>
              <a:t>and LTE-V2X. LTE-V2X uses in the 5.9 GHz band only the PC5 air interface. ITS-G5 is based on IEEE 802.11/11p specifications. </a:t>
            </a:r>
            <a:endParaRPr lang="en-US" dirty="0" smtClean="0">
              <a:solidFill>
                <a:srgbClr val="002060"/>
              </a:solidFill>
            </a:endParaRPr>
          </a:p>
          <a:p>
            <a:pPr eaLnBrk="1" hangingPunct="1"/>
            <a:r>
              <a:rPr lang="en-US" dirty="0" smtClean="0">
                <a:solidFill>
                  <a:srgbClr val="FF0000"/>
                </a:solidFill>
              </a:rPr>
              <a:t>Urban </a:t>
            </a:r>
            <a:r>
              <a:rPr lang="en-US" dirty="0">
                <a:solidFill>
                  <a:srgbClr val="FF0000"/>
                </a:solidFill>
              </a:rPr>
              <a:t>Rail (CBTC) </a:t>
            </a:r>
            <a:r>
              <a:rPr lang="en-US" dirty="0" smtClean="0">
                <a:solidFill>
                  <a:srgbClr val="FF0000"/>
                </a:solidFill>
              </a:rPr>
              <a:t>ITS</a:t>
            </a:r>
            <a:r>
              <a:rPr lang="en-US" dirty="0" smtClean="0">
                <a:solidFill>
                  <a:srgbClr val="002060"/>
                </a:solidFill>
              </a:rPr>
              <a:t>: DSSS/TDMA, full </a:t>
            </a:r>
            <a:r>
              <a:rPr lang="en-US" dirty="0">
                <a:solidFill>
                  <a:srgbClr val="002060"/>
                </a:solidFill>
              </a:rPr>
              <a:t>or modified IEEE 802.11 technology, OFDM </a:t>
            </a:r>
            <a:r>
              <a:rPr lang="en-US" dirty="0" smtClean="0">
                <a:solidFill>
                  <a:srgbClr val="002060"/>
                </a:solidFill>
              </a:rPr>
              <a:t>based, 3GPP </a:t>
            </a:r>
            <a:r>
              <a:rPr lang="en-US" dirty="0">
                <a:solidFill>
                  <a:srgbClr val="002060"/>
                </a:solidFill>
              </a:rPr>
              <a:t>TD-LTE (used in China at 1.8 GHz, not implemented in Europe yet</a:t>
            </a:r>
            <a:r>
              <a:rPr lang="en-US" dirty="0" smtClean="0">
                <a:solidFill>
                  <a:srgbClr val="002060"/>
                </a:solidFill>
              </a:rPr>
              <a:t>).</a:t>
            </a:r>
          </a:p>
          <a:p>
            <a:pPr marL="0" indent="0" eaLnBrk="1" hangingPunct="1">
              <a:buNone/>
            </a:pPr>
            <a:endParaRPr lang="en-US" dirty="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7</a:t>
            </a:fld>
            <a:endParaRPr lang="en-GB"/>
          </a:p>
        </p:txBody>
      </p:sp>
    </p:spTree>
    <p:extLst>
      <p:ext uri="{BB962C8B-B14F-4D97-AF65-F5344CB8AC3E}">
        <p14:creationId xmlns:p14="http://schemas.microsoft.com/office/powerpoint/2010/main" val="1735668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Organisation &amp; Timeline</a:t>
            </a:r>
          </a:p>
        </p:txBody>
      </p:sp>
      <p:sp>
        <p:nvSpPr>
          <p:cNvPr id="7170" name="Content Placeholder 2"/>
          <p:cNvSpPr>
            <a:spLocks noGrp="1"/>
          </p:cNvSpPr>
          <p:nvPr>
            <p:ph idx="1"/>
          </p:nvPr>
        </p:nvSpPr>
        <p:spPr>
          <a:xfrm>
            <a:off x="0" y="1772816"/>
            <a:ext cx="8964488" cy="4968552"/>
          </a:xfrm>
        </p:spPr>
        <p:txBody>
          <a:bodyPr/>
          <a:lstStyle/>
          <a:p>
            <a:pPr eaLnBrk="1" hangingPunct="1"/>
            <a:r>
              <a:rPr lang="en-GB" dirty="0" smtClean="0">
                <a:solidFill>
                  <a:srgbClr val="002060"/>
                </a:solidFill>
              </a:rPr>
              <a:t>24 - 28 September 2018 </a:t>
            </a:r>
            <a:r>
              <a:rPr lang="en-US" dirty="0">
                <a:solidFill>
                  <a:srgbClr val="002060"/>
                </a:solidFill>
              </a:rPr>
              <a:t>–</a:t>
            </a:r>
            <a:r>
              <a:rPr lang="en-GB" dirty="0" smtClean="0">
                <a:solidFill>
                  <a:srgbClr val="002060"/>
                </a:solidFill>
              </a:rPr>
              <a:t> </a:t>
            </a:r>
            <a:r>
              <a:rPr lang="en-GB" b="1" dirty="0" smtClean="0">
                <a:solidFill>
                  <a:srgbClr val="002060"/>
                </a:solidFill>
              </a:rPr>
              <a:t>WG FM #92</a:t>
            </a:r>
            <a:r>
              <a:rPr lang="en-GB" dirty="0" smtClean="0">
                <a:solidFill>
                  <a:srgbClr val="002060"/>
                </a:solidFill>
              </a:rPr>
              <a:t/>
            </a:r>
            <a:br>
              <a:rPr lang="en-GB" dirty="0" smtClean="0">
                <a:solidFill>
                  <a:srgbClr val="002060"/>
                </a:solidFill>
              </a:rPr>
            </a:br>
            <a:r>
              <a:rPr lang="en-GB" dirty="0" smtClean="0">
                <a:solidFill>
                  <a:srgbClr val="002060"/>
                </a:solidFill>
              </a:rPr>
              <a:t>Finalisation of draft CEPT Reports 70 and 71.</a:t>
            </a:r>
          </a:p>
          <a:p>
            <a:pPr eaLnBrk="1" hangingPunct="1"/>
            <a:r>
              <a:rPr lang="en-GB" dirty="0" smtClean="0">
                <a:solidFill>
                  <a:srgbClr val="002060"/>
                </a:solidFill>
              </a:rPr>
              <a:t>23 - 26 October 2018 – </a:t>
            </a:r>
            <a:r>
              <a:rPr lang="en-GB" b="1" dirty="0" smtClean="0">
                <a:solidFill>
                  <a:srgbClr val="002060"/>
                </a:solidFill>
              </a:rPr>
              <a:t>ECC#49</a:t>
            </a:r>
            <a:r>
              <a:rPr lang="en-GB" dirty="0" smtClean="0">
                <a:solidFill>
                  <a:srgbClr val="002060"/>
                </a:solidFill>
              </a:rPr>
              <a:t/>
            </a:r>
            <a:br>
              <a:rPr lang="en-GB" dirty="0" smtClean="0">
                <a:solidFill>
                  <a:srgbClr val="002060"/>
                </a:solidFill>
              </a:rPr>
            </a:br>
            <a:r>
              <a:rPr lang="en-GB" dirty="0" smtClean="0">
                <a:solidFill>
                  <a:srgbClr val="002060"/>
                </a:solidFill>
              </a:rPr>
              <a:t>Approval for public consultation of </a:t>
            </a:r>
            <a:r>
              <a:rPr lang="en-US" dirty="0" smtClean="0">
                <a:solidFill>
                  <a:srgbClr val="002060"/>
                </a:solidFill>
              </a:rPr>
              <a:t>draft </a:t>
            </a:r>
            <a:r>
              <a:rPr lang="en-US" dirty="0">
                <a:solidFill>
                  <a:srgbClr val="002060"/>
                </a:solidFill>
              </a:rPr>
              <a:t>CEPT Reports 70 and </a:t>
            </a:r>
            <a:r>
              <a:rPr lang="en-US" dirty="0" smtClean="0">
                <a:solidFill>
                  <a:srgbClr val="002060"/>
                </a:solidFill>
              </a:rPr>
              <a:t>71.</a:t>
            </a:r>
          </a:p>
          <a:p>
            <a:pPr eaLnBrk="1" hangingPunct="1"/>
            <a:r>
              <a:rPr lang="en-US" dirty="0" smtClean="0">
                <a:solidFill>
                  <a:srgbClr val="002060"/>
                </a:solidFill>
              </a:rPr>
              <a:t>05 – 06 December 2018 – </a:t>
            </a:r>
            <a:r>
              <a:rPr lang="en-US" b="1" dirty="0" smtClean="0">
                <a:solidFill>
                  <a:srgbClr val="002060"/>
                </a:solidFill>
              </a:rPr>
              <a:t>RSC#66</a:t>
            </a:r>
            <a:r>
              <a:rPr lang="en-US" dirty="0" smtClean="0">
                <a:solidFill>
                  <a:srgbClr val="002060"/>
                </a:solidFill>
              </a:rPr>
              <a:t/>
            </a:r>
            <a:br>
              <a:rPr lang="en-US" dirty="0" smtClean="0">
                <a:solidFill>
                  <a:srgbClr val="002060"/>
                </a:solidFill>
              </a:rPr>
            </a:br>
            <a:r>
              <a:rPr lang="en-US" dirty="0" smtClean="0">
                <a:solidFill>
                  <a:srgbClr val="002060"/>
                </a:solidFill>
              </a:rPr>
              <a:t>Introduction of draft CEPT Reports 70 and 71, first discussions.</a:t>
            </a:r>
            <a:endParaRPr lang="en-GB" dirty="0" smtClean="0">
              <a:solidFill>
                <a:srgbClr val="002060"/>
              </a:solidFill>
            </a:endParaRPr>
          </a:p>
          <a:p>
            <a:pPr eaLnBrk="1" hangingPunct="1"/>
            <a:r>
              <a:rPr lang="en-GB" dirty="0" smtClean="0">
                <a:solidFill>
                  <a:srgbClr val="002060"/>
                </a:solidFill>
              </a:rPr>
              <a:t>19 - 21 December 2018 – </a:t>
            </a:r>
            <a:r>
              <a:rPr lang="en-GB" b="1" dirty="0" smtClean="0">
                <a:solidFill>
                  <a:srgbClr val="002060"/>
                </a:solidFill>
              </a:rPr>
              <a:t>SRD/MG#75</a:t>
            </a:r>
            <a:r>
              <a:rPr lang="en-GB" dirty="0" smtClean="0">
                <a:solidFill>
                  <a:srgbClr val="002060"/>
                </a:solidFill>
              </a:rPr>
              <a:t/>
            </a:r>
            <a:br>
              <a:rPr lang="en-GB" dirty="0" smtClean="0">
                <a:solidFill>
                  <a:srgbClr val="002060"/>
                </a:solidFill>
              </a:rPr>
            </a:br>
            <a:r>
              <a:rPr lang="en-GB" dirty="0" smtClean="0">
                <a:solidFill>
                  <a:srgbClr val="002060"/>
                </a:solidFill>
              </a:rPr>
              <a:t> Comments resolution meeting after PC.</a:t>
            </a:r>
          </a:p>
          <a:p>
            <a:pPr eaLnBrk="1" hangingPunct="1"/>
            <a:r>
              <a:rPr lang="en-GB" dirty="0" smtClean="0">
                <a:solidFill>
                  <a:srgbClr val="002060"/>
                </a:solidFill>
              </a:rPr>
              <a:t>04 – 08 February 2019 – </a:t>
            </a:r>
            <a:r>
              <a:rPr lang="en-GB" b="1" dirty="0" smtClean="0">
                <a:solidFill>
                  <a:srgbClr val="002060"/>
                </a:solidFill>
              </a:rPr>
              <a:t>WG FM #93</a:t>
            </a:r>
            <a:br>
              <a:rPr lang="en-GB" b="1" dirty="0" smtClean="0">
                <a:solidFill>
                  <a:srgbClr val="002060"/>
                </a:solidFill>
              </a:rPr>
            </a:br>
            <a:r>
              <a:rPr lang="en-GB" dirty="0" smtClean="0">
                <a:solidFill>
                  <a:srgbClr val="002060"/>
                </a:solidFill>
              </a:rPr>
              <a:t>Finalisation of amended draft CEPT Reports </a:t>
            </a:r>
            <a:r>
              <a:rPr lang="en-US" dirty="0" smtClean="0">
                <a:solidFill>
                  <a:srgbClr val="002060"/>
                </a:solidFill>
              </a:rPr>
              <a:t>70 </a:t>
            </a:r>
            <a:r>
              <a:rPr lang="en-US" dirty="0">
                <a:solidFill>
                  <a:srgbClr val="002060"/>
                </a:solidFill>
              </a:rPr>
              <a:t>and </a:t>
            </a:r>
            <a:r>
              <a:rPr lang="en-US" dirty="0" smtClean="0">
                <a:solidFill>
                  <a:srgbClr val="002060"/>
                </a:solidFill>
              </a:rPr>
              <a:t>71 after PC.</a:t>
            </a:r>
          </a:p>
          <a:p>
            <a:pPr eaLnBrk="1" hangingPunct="1"/>
            <a:r>
              <a:rPr lang="en-US" dirty="0" smtClean="0">
                <a:solidFill>
                  <a:srgbClr val="002060"/>
                </a:solidFill>
              </a:rPr>
              <a:t>05 – 08 March 2019 – </a:t>
            </a:r>
            <a:r>
              <a:rPr lang="en-US" b="1" dirty="0" smtClean="0">
                <a:solidFill>
                  <a:srgbClr val="002060"/>
                </a:solidFill>
              </a:rPr>
              <a:t>ECC #50</a:t>
            </a:r>
            <a:r>
              <a:rPr lang="en-US" dirty="0" smtClean="0">
                <a:solidFill>
                  <a:srgbClr val="002060"/>
                </a:solidFill>
              </a:rPr>
              <a:t/>
            </a:r>
            <a:br>
              <a:rPr lang="en-US" dirty="0" smtClean="0">
                <a:solidFill>
                  <a:srgbClr val="002060"/>
                </a:solidFill>
              </a:rPr>
            </a:br>
            <a:r>
              <a:rPr lang="en-US" dirty="0" smtClean="0">
                <a:solidFill>
                  <a:srgbClr val="002060"/>
                </a:solidFill>
              </a:rPr>
              <a:t>Final approval </a:t>
            </a:r>
            <a:r>
              <a:rPr lang="en-US" dirty="0">
                <a:solidFill>
                  <a:srgbClr val="002060"/>
                </a:solidFill>
              </a:rPr>
              <a:t>of CEPT Reports 70 and </a:t>
            </a:r>
            <a:r>
              <a:rPr lang="en-US" dirty="0" smtClean="0">
                <a:solidFill>
                  <a:srgbClr val="002060"/>
                </a:solidFill>
              </a:rPr>
              <a:t>71, submission to the European Commission (DG Connect).</a:t>
            </a:r>
            <a:endParaRPr lang="en-GB" dirty="0" smtClean="0">
              <a:solidFill>
                <a:srgbClr val="002060"/>
              </a:solidFill>
            </a:endParaRPr>
          </a:p>
          <a:p>
            <a:pPr eaLnBrk="1" hangingPunct="1"/>
            <a:endParaRPr lang="en-GB" dirty="0" smtClean="0">
              <a:solidFill>
                <a:srgbClr val="002060"/>
              </a:solidFill>
            </a:endParaRPr>
          </a:p>
          <a:p>
            <a:pPr marL="0" indent="0" eaLnBrk="1" hangingPunct="1">
              <a:buNone/>
            </a:pPr>
            <a:endParaRPr lang="en-GB" dirty="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8</a:t>
            </a:fld>
            <a:endParaRPr lang="en-GB" dirty="0"/>
          </a:p>
        </p:txBody>
      </p:sp>
    </p:spTree>
    <p:extLst>
      <p:ext uri="{BB962C8B-B14F-4D97-AF65-F5344CB8AC3E}">
        <p14:creationId xmlns:p14="http://schemas.microsoft.com/office/powerpoint/2010/main" val="2245556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755576" y="912813"/>
            <a:ext cx="7928049" cy="687387"/>
          </a:xfrm>
        </p:spPr>
        <p:txBody>
          <a:bodyPr/>
          <a:lstStyle/>
          <a:p>
            <a:pPr eaLnBrk="1" hangingPunct="1"/>
            <a:r>
              <a:rPr lang="en-GB" dirty="0" smtClean="0"/>
              <a:t>Conclusions of draft CEPT Report 71 on ITS</a:t>
            </a:r>
          </a:p>
        </p:txBody>
      </p:sp>
      <p:sp>
        <p:nvSpPr>
          <p:cNvPr id="7170" name="Content Placeholder 2"/>
          <p:cNvSpPr>
            <a:spLocks noGrp="1"/>
          </p:cNvSpPr>
          <p:nvPr>
            <p:ph idx="1"/>
          </p:nvPr>
        </p:nvSpPr>
        <p:spPr>
          <a:xfrm>
            <a:off x="0" y="1772816"/>
            <a:ext cx="8964488" cy="4968552"/>
          </a:xfrm>
        </p:spPr>
        <p:txBody>
          <a:bodyPr/>
          <a:lstStyle/>
          <a:p>
            <a:pPr marL="0" indent="0" eaLnBrk="1" hangingPunct="1">
              <a:buNone/>
            </a:pPr>
            <a:r>
              <a:rPr lang="en-GB" dirty="0" smtClean="0">
                <a:solidFill>
                  <a:srgbClr val="002060"/>
                </a:solidFill>
              </a:rPr>
              <a:t>Draft CEPT Report 71 is available (Annex 14 to doc. </a:t>
            </a:r>
            <a:r>
              <a:rPr lang="en-GB" dirty="0">
                <a:solidFill>
                  <a:srgbClr val="002060"/>
                </a:solidFill>
              </a:rPr>
              <a:t>FM(18)143):</a:t>
            </a:r>
            <a:br>
              <a:rPr lang="en-GB" dirty="0">
                <a:solidFill>
                  <a:srgbClr val="002060"/>
                </a:solidFill>
              </a:rPr>
            </a:br>
            <a:r>
              <a:rPr lang="en-GB" dirty="0">
                <a:solidFill>
                  <a:srgbClr val="002060"/>
                </a:solidFill>
                <a:hlinkClick r:id="rId3"/>
              </a:rPr>
              <a:t>https://www.cept.org/ecc/groups/ecc/wg-fm/client/meeting-documents</a:t>
            </a:r>
            <a:r>
              <a:rPr lang="en-GB" dirty="0" smtClean="0">
                <a:solidFill>
                  <a:srgbClr val="002060"/>
                </a:solidFill>
                <a:hlinkClick r:id="rId3"/>
              </a:rPr>
              <a:t>/</a:t>
            </a:r>
            <a:endParaRPr lang="en-GB" dirty="0" smtClean="0">
              <a:solidFill>
                <a:srgbClr val="002060"/>
              </a:solidFill>
            </a:endParaRPr>
          </a:p>
          <a:p>
            <a:pPr marL="0" indent="0" eaLnBrk="1" hangingPunct="1">
              <a:buNone/>
            </a:pPr>
            <a:endParaRPr lang="en-GB" dirty="0" smtClean="0">
              <a:solidFill>
                <a:srgbClr val="002060"/>
              </a:solidFill>
            </a:endParaRPr>
          </a:p>
          <a:p>
            <a:pPr marL="0" indent="0" eaLnBrk="1" hangingPunct="1">
              <a:buNone/>
            </a:pPr>
            <a:r>
              <a:rPr lang="en-GB" dirty="0" smtClean="0">
                <a:solidFill>
                  <a:srgbClr val="002060"/>
                </a:solidFill>
              </a:rPr>
              <a:t>Changes are still possible until the final approval (March 2019).</a:t>
            </a:r>
            <a:br>
              <a:rPr lang="en-GB" dirty="0" smtClean="0">
                <a:solidFill>
                  <a:srgbClr val="002060"/>
                </a:solidFill>
              </a:rPr>
            </a:br>
            <a:endParaRPr lang="en-GB" dirty="0" smtClean="0">
              <a:solidFill>
                <a:srgbClr val="002060"/>
              </a:solidFill>
            </a:endParaRPr>
          </a:p>
          <a:p>
            <a:pPr marL="0" indent="0" eaLnBrk="1" hangingPunct="1">
              <a:buNone/>
            </a:pPr>
            <a:r>
              <a:rPr lang="en-GB" b="1" u="sng" dirty="0" smtClean="0">
                <a:solidFill>
                  <a:srgbClr val="002060"/>
                </a:solidFill>
              </a:rPr>
              <a:t>Major outcome:</a:t>
            </a:r>
          </a:p>
          <a:p>
            <a:pPr eaLnBrk="1" hangingPunct="1"/>
            <a:r>
              <a:rPr lang="en-US" dirty="0" smtClean="0">
                <a:solidFill>
                  <a:srgbClr val="002060"/>
                </a:solidFill>
              </a:rPr>
              <a:t>Road </a:t>
            </a:r>
            <a:r>
              <a:rPr lang="en-US" dirty="0">
                <a:solidFill>
                  <a:srgbClr val="002060"/>
                </a:solidFill>
              </a:rPr>
              <a:t>ITS and Urban Rail ITS applications should be part of the same regulatory </a:t>
            </a:r>
            <a:r>
              <a:rPr lang="en-US" dirty="0" smtClean="0">
                <a:solidFill>
                  <a:srgbClr val="002060"/>
                </a:solidFill>
              </a:rPr>
              <a:t>framework</a:t>
            </a:r>
            <a:r>
              <a:rPr lang="en-US" dirty="0">
                <a:solidFill>
                  <a:srgbClr val="002060"/>
                </a:solidFill>
              </a:rPr>
              <a:t>.</a:t>
            </a:r>
            <a:endParaRPr lang="en-US" dirty="0" smtClean="0">
              <a:solidFill>
                <a:srgbClr val="002060"/>
              </a:solidFill>
            </a:endParaRPr>
          </a:p>
          <a:p>
            <a:pPr eaLnBrk="1" hangingPunct="1"/>
            <a:r>
              <a:rPr lang="en-US" dirty="0" smtClean="0">
                <a:solidFill>
                  <a:srgbClr val="002060"/>
                </a:solidFill>
              </a:rPr>
              <a:t>Urban </a:t>
            </a:r>
            <a:r>
              <a:rPr lang="en-US" dirty="0">
                <a:solidFill>
                  <a:srgbClr val="002060"/>
                </a:solidFill>
              </a:rPr>
              <a:t>Rail ITS </a:t>
            </a:r>
            <a:r>
              <a:rPr lang="en-US" dirty="0" smtClean="0">
                <a:solidFill>
                  <a:srgbClr val="002060"/>
                </a:solidFill>
              </a:rPr>
              <a:t>applications </a:t>
            </a:r>
            <a:r>
              <a:rPr lang="en-US" dirty="0">
                <a:solidFill>
                  <a:srgbClr val="002060"/>
                </a:solidFill>
              </a:rPr>
              <a:t>are currently using frequencies in 5905-5935 </a:t>
            </a:r>
            <a:r>
              <a:rPr lang="en-US" dirty="0" smtClean="0">
                <a:solidFill>
                  <a:srgbClr val="002060"/>
                </a:solidFill>
              </a:rPr>
              <a:t>MHz, </a:t>
            </a:r>
            <a:r>
              <a:rPr lang="en-US" dirty="0">
                <a:solidFill>
                  <a:srgbClr val="002060"/>
                </a:solidFill>
              </a:rPr>
              <a:t>Road ITS applications </a:t>
            </a:r>
            <a:r>
              <a:rPr lang="en-US" dirty="0" smtClean="0">
                <a:solidFill>
                  <a:srgbClr val="002060"/>
                </a:solidFill>
              </a:rPr>
              <a:t>in </a:t>
            </a:r>
            <a:r>
              <a:rPr lang="en-US" dirty="0">
                <a:solidFill>
                  <a:srgbClr val="002060"/>
                </a:solidFill>
              </a:rPr>
              <a:t>5875-5905 </a:t>
            </a:r>
            <a:r>
              <a:rPr lang="en-US" dirty="0" smtClean="0">
                <a:solidFill>
                  <a:srgbClr val="002060"/>
                </a:solidFill>
              </a:rPr>
              <a:t>MHz</a:t>
            </a:r>
            <a:r>
              <a:rPr lang="en-US" dirty="0">
                <a:solidFill>
                  <a:srgbClr val="002060"/>
                </a:solidFill>
              </a:rPr>
              <a:t>.</a:t>
            </a:r>
            <a:endParaRPr lang="en-GB" dirty="0" smtClean="0">
              <a:solidFill>
                <a:srgbClr val="002060"/>
              </a:solidFill>
            </a:endParaRPr>
          </a:p>
          <a:p>
            <a:pPr eaLnBrk="1" hangingPunct="1"/>
            <a:endParaRPr lang="en-GB" dirty="0" smtClean="0">
              <a:solidFill>
                <a:srgbClr val="002060"/>
              </a:solidFill>
            </a:endParaRPr>
          </a:p>
          <a:p>
            <a:pPr marL="0" indent="0" eaLnBrk="1" hangingPunct="1">
              <a:buNone/>
            </a:pPr>
            <a:endParaRPr lang="en-GB" dirty="0">
              <a:solidFill>
                <a:srgbClr val="002060"/>
              </a:solidFill>
            </a:endParaRPr>
          </a:p>
        </p:txBody>
      </p:sp>
      <p:sp>
        <p:nvSpPr>
          <p:cNvPr id="2" name="Foliennummernplatzhalter 1"/>
          <p:cNvSpPr>
            <a:spLocks noGrp="1"/>
          </p:cNvSpPr>
          <p:nvPr>
            <p:ph type="sldNum" sz="quarter" idx="11"/>
          </p:nvPr>
        </p:nvSpPr>
        <p:spPr/>
        <p:txBody>
          <a:bodyPr/>
          <a:lstStyle/>
          <a:p>
            <a:pPr>
              <a:defRPr/>
            </a:pPr>
            <a:fld id="{9D9030D1-9A54-442E-8EA1-8508DE09B6E8}" type="slidenum">
              <a:rPr lang="en-GB" smtClean="0"/>
              <a:pPr>
                <a:defRPr/>
              </a:pPr>
              <a:t>9</a:t>
            </a:fld>
            <a:endParaRPr lang="en-GB" dirty="0"/>
          </a:p>
        </p:txBody>
      </p:sp>
    </p:spTree>
    <p:extLst>
      <p:ext uri="{BB962C8B-B14F-4D97-AF65-F5344CB8AC3E}">
        <p14:creationId xmlns:p14="http://schemas.microsoft.com/office/powerpoint/2010/main" val="639202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1038</Words>
  <Application>Microsoft Office PowerPoint</Application>
  <PresentationFormat>On-screen Show (4:3)</PresentationFormat>
  <Paragraphs>107</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PowerPoint Presentation</vt:lpstr>
      <vt:lpstr>PowerPoint Presentation</vt:lpstr>
      <vt:lpstr>Current spectrum regulations</vt:lpstr>
      <vt:lpstr>EC Mandates</vt:lpstr>
      <vt:lpstr>Planned Output</vt:lpstr>
      <vt:lpstr>Technologies under Consideration</vt:lpstr>
      <vt:lpstr>Organisation &amp; Timeline</vt:lpstr>
      <vt:lpstr>Conclusions of draft CEPT Report 71 on ITS</vt:lpstr>
      <vt:lpstr>Conclusions of draft CEPT Report 71 on ITS</vt:lpstr>
      <vt:lpstr>Conclusions of draft CEPT Report 71 on ITS</vt:lpstr>
      <vt:lpstr>Conclusions of draft CEPT Report 71 on ITS</vt:lpstr>
      <vt:lpstr>Conclusions of draft CEPT Report 71 on ITS</vt:lpstr>
      <vt:lpstr>Finally..</vt:lpstr>
    </vt:vector>
  </TitlesOfParts>
  <Manager>Thomas.Weilacher@BNetzA.de</Manager>
  <Company>CEPT/ECC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dc:title>
  <dc:subject>ITS at 5.9 GHz, current status</dc:subject>
  <dc:creator>Thomas.Weilacher@BNetzA.de</dc:creator>
  <cp:keywords>ECC Presentation</cp:keywords>
  <dc:description>20 September 2018, Copenhagen/Denmark</dc:description>
  <cp:lastModifiedBy>Thomas Weber</cp:lastModifiedBy>
  <cp:revision>390</cp:revision>
  <cp:lastPrinted>2013-09-04T13:15:59Z</cp:lastPrinted>
  <dcterms:created xsi:type="dcterms:W3CDTF">2011-06-28T16:48:17Z</dcterms:created>
  <dcterms:modified xsi:type="dcterms:W3CDTF">2018-09-21T06:24:11Z</dcterms:modified>
  <cp:contentStatus>final</cp:contentStatus>
</cp:coreProperties>
</file>